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2" d="100"/>
          <a:sy n="52" d="100"/>
        </p:scale>
        <p:origin x="-15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IQ" dirty="0" smtClean="0"/>
              <a:t>الموهبة والتفوق</a:t>
            </a:r>
            <a:endParaRPr lang="ar-IQ" dirty="0"/>
          </a:p>
        </p:txBody>
      </p:sp>
      <p:sp>
        <p:nvSpPr>
          <p:cNvPr id="5" name="عنصر نائب للمحتوى 4"/>
          <p:cNvSpPr>
            <a:spLocks noGrp="1"/>
          </p:cNvSpPr>
          <p:nvPr>
            <p:ph idx="1"/>
          </p:nvPr>
        </p:nvSpPr>
        <p:spPr/>
        <p:txBody>
          <a:bodyPr/>
          <a:lstStyle/>
          <a:p>
            <a:r>
              <a:rPr lang="ar-IQ" dirty="0" smtClean="0"/>
              <a:t>تعددت المفاهيم التي تعبر عن الطفل الموهوب فقد استخدم مصطلح :</a:t>
            </a:r>
          </a:p>
          <a:p>
            <a:r>
              <a:rPr lang="ar-IQ" dirty="0" smtClean="0"/>
              <a:t>الطفل المبدع (</a:t>
            </a:r>
            <a:r>
              <a:rPr lang="en-US" dirty="0" smtClean="0"/>
              <a:t>creative </a:t>
            </a:r>
            <a:r>
              <a:rPr lang="en-US" dirty="0" err="1" smtClean="0"/>
              <a:t>chaild</a:t>
            </a:r>
            <a:r>
              <a:rPr lang="ar-IQ" dirty="0" smtClean="0"/>
              <a:t>)</a:t>
            </a:r>
          </a:p>
          <a:p>
            <a:r>
              <a:rPr lang="ar-IQ" dirty="0" smtClean="0"/>
              <a:t>الطفل المتفوق (</a:t>
            </a:r>
            <a:r>
              <a:rPr lang="en-US" dirty="0" smtClean="0"/>
              <a:t>superior child</a:t>
            </a:r>
            <a:r>
              <a:rPr lang="ar-IQ" dirty="0" smtClean="0"/>
              <a:t>)</a:t>
            </a:r>
          </a:p>
          <a:p>
            <a:r>
              <a:rPr lang="ar-IQ" dirty="0" smtClean="0"/>
              <a:t>الطفل الموهوب </a:t>
            </a:r>
            <a:r>
              <a:rPr lang="en-US" dirty="0" smtClean="0"/>
              <a:t>talented child)</a:t>
            </a:r>
            <a:r>
              <a:rPr lang="ar-IQ" dirty="0" smtClean="0"/>
              <a:t>)</a:t>
            </a:r>
          </a:p>
          <a:p>
            <a:r>
              <a:rPr lang="ar-IQ" dirty="0" smtClean="0"/>
              <a:t>كل هذه المفاهيم استخدمت للدلالة على مجموعة من الافراد يتميزون بدرجة عالية من الذكاء وبتحصيل اكاديمي مرتفع او بقدرات ومواهب خاصة</a:t>
            </a:r>
            <a:endParaRPr lang="ar-IQ" dirty="0"/>
          </a:p>
        </p:txBody>
      </p:sp>
    </p:spTree>
    <p:extLst>
      <p:ext uri="{BB962C8B-B14F-4D97-AF65-F5344CB8AC3E}">
        <p14:creationId xmlns:p14="http://schemas.microsoft.com/office/powerpoint/2010/main" val="51812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19256" cy="5577483"/>
          </a:xfrm>
        </p:spPr>
        <p:txBody>
          <a:bodyPr>
            <a:normAutofit fontScale="85000" lnSpcReduction="10000"/>
          </a:bodyPr>
          <a:lstStyle/>
          <a:p>
            <a:r>
              <a:rPr lang="ar-IQ" dirty="0" smtClean="0"/>
              <a:t>واقترح </a:t>
            </a:r>
            <a:r>
              <a:rPr lang="ar-IQ" dirty="0" err="1" smtClean="0"/>
              <a:t>رينزولي</a:t>
            </a:r>
            <a:r>
              <a:rPr lang="ar-IQ" dirty="0" smtClean="0"/>
              <a:t> </a:t>
            </a:r>
            <a:r>
              <a:rPr lang="en-US" dirty="0" err="1" smtClean="0"/>
              <a:t>Renzulli</a:t>
            </a:r>
            <a:r>
              <a:rPr lang="en-US" dirty="0" smtClean="0"/>
              <a:t>)</a:t>
            </a:r>
            <a:r>
              <a:rPr lang="ar-IQ" dirty="0" smtClean="0"/>
              <a:t>) ان الموهبة هي محصلة التفاعل بين ثلاث من الخصائص وهي:</a:t>
            </a:r>
          </a:p>
          <a:p>
            <a:pPr marL="514350" indent="-514350">
              <a:buFont typeface="+mj-lt"/>
              <a:buAutoNum type="arabicPeriod"/>
            </a:pPr>
            <a:r>
              <a:rPr lang="ar-IQ" dirty="0" smtClean="0"/>
              <a:t>القدرة العقلية العامة وتكون فوق المتوسط</a:t>
            </a:r>
          </a:p>
          <a:p>
            <a:pPr marL="514350" indent="-514350">
              <a:buFont typeface="+mj-lt"/>
              <a:buAutoNum type="arabicPeriod"/>
            </a:pPr>
            <a:r>
              <a:rPr lang="ar-IQ" dirty="0" smtClean="0"/>
              <a:t>القدرة العالية على الالتزام بالمهمة المطلوبة</a:t>
            </a:r>
          </a:p>
          <a:p>
            <a:pPr marL="514350" indent="-514350">
              <a:buFont typeface="+mj-lt"/>
              <a:buAutoNum type="arabicPeriod"/>
            </a:pPr>
            <a:r>
              <a:rPr lang="ar-IQ" dirty="0" smtClean="0"/>
              <a:t>مستوى عال من الابداع</a:t>
            </a:r>
          </a:p>
          <a:p>
            <a:pPr marL="514350" indent="-514350">
              <a:buFont typeface="+mj-lt"/>
              <a:buAutoNum type="arabicPeriod"/>
            </a:pPr>
            <a:r>
              <a:rPr lang="ar-IQ" dirty="0" smtClean="0"/>
              <a:t>اما التعريف الذي لاقى قبولا واسعا هو التعريف الذي تبناه مكتب التربية الامريكي الذي يشير الى ان الاطفال الموهوبين والمتفوقين هم اولئك الذين يتم التعرف عليهم من قبل اشخاص مهنيون مؤهلون ولديهم قدرات ادائية عالية في مجال القدرة العقلية </a:t>
            </a:r>
            <a:r>
              <a:rPr lang="ar-IQ" dirty="0" err="1" smtClean="0"/>
              <a:t>العامةوقدرات</a:t>
            </a:r>
            <a:r>
              <a:rPr lang="ar-IQ" dirty="0" smtClean="0"/>
              <a:t> تحصيلية محددة والقدرة على التفكير </a:t>
            </a:r>
            <a:r>
              <a:rPr lang="ar-IQ" dirty="0" err="1" smtClean="0"/>
              <a:t>المنتجوالقدرة</a:t>
            </a:r>
            <a:r>
              <a:rPr lang="ar-IQ" dirty="0" smtClean="0"/>
              <a:t> القيادية ويتميز بفنون بصرية ادائية مميزة ويحتاج هؤلاء الافراد الى برامج تربوية مختلفة عن التي تقدم في المدارس العادية من اجل تنمية قدراتهم للوصول الى </a:t>
            </a:r>
            <a:r>
              <a:rPr lang="ar-IQ" dirty="0" err="1" smtClean="0"/>
              <a:t>اقى</a:t>
            </a:r>
            <a:r>
              <a:rPr lang="ar-IQ" dirty="0" smtClean="0"/>
              <a:t> درجة تسمح بها قدراتهم وطاقاتهم</a:t>
            </a:r>
          </a:p>
          <a:p>
            <a:pPr marL="514350" indent="-514350">
              <a:buFont typeface="+mj-lt"/>
              <a:buAutoNum type="arabicPeriod"/>
            </a:pPr>
            <a:endParaRPr lang="ar-IQ" dirty="0"/>
          </a:p>
        </p:txBody>
      </p:sp>
    </p:spTree>
    <p:extLst>
      <p:ext uri="{BB962C8B-B14F-4D97-AF65-F5344CB8AC3E}">
        <p14:creationId xmlns:p14="http://schemas.microsoft.com/office/powerpoint/2010/main" val="3820534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435280" cy="5649491"/>
          </a:xfrm>
        </p:spPr>
        <p:txBody>
          <a:bodyPr>
            <a:normAutofit fontScale="92500" lnSpcReduction="10000"/>
          </a:bodyPr>
          <a:lstStyle/>
          <a:p>
            <a:r>
              <a:rPr lang="ar-IQ" dirty="0" smtClean="0"/>
              <a:t>بشكل عام يجمع </a:t>
            </a:r>
            <a:r>
              <a:rPr lang="ar-IQ" b="1" dirty="0">
                <a:solidFill>
                  <a:srgbClr val="FF0000"/>
                </a:solidFill>
              </a:rPr>
              <a:t>الاتجاهات </a:t>
            </a:r>
            <a:r>
              <a:rPr lang="ar-IQ" b="1" dirty="0" smtClean="0">
                <a:solidFill>
                  <a:srgbClr val="FF0000"/>
                </a:solidFill>
              </a:rPr>
              <a:t>الحديث  </a:t>
            </a:r>
            <a:r>
              <a:rPr lang="ar-IQ" b="1" dirty="0">
                <a:solidFill>
                  <a:srgbClr val="FF0000"/>
                </a:solidFill>
              </a:rPr>
              <a:t>في تعريف الموهبة والتفوق </a:t>
            </a:r>
            <a:r>
              <a:rPr lang="ar-IQ" dirty="0" smtClean="0"/>
              <a:t>على </a:t>
            </a:r>
            <a:r>
              <a:rPr lang="ar-IQ" dirty="0" err="1" smtClean="0"/>
              <a:t>على</a:t>
            </a:r>
            <a:r>
              <a:rPr lang="ar-IQ" dirty="0" smtClean="0"/>
              <a:t> مجموعة من المعايير المستخدمة في تعريف الطفل الموهوب والمتفوق وهي ان الطفل الموهوب يظهر اداء متميز مقارنة مع المجموعة العمرية التي ينتمي </a:t>
            </a:r>
            <a:r>
              <a:rPr lang="ar-IQ" dirty="0" err="1" smtClean="0"/>
              <a:t>اليهافي</a:t>
            </a:r>
            <a:r>
              <a:rPr lang="ar-IQ" dirty="0" smtClean="0"/>
              <a:t> واحدة او اكثر من المعايير الاتية:</a:t>
            </a:r>
          </a:p>
          <a:p>
            <a:pPr marL="514350" indent="-514350">
              <a:buFont typeface="+mj-lt"/>
              <a:buAutoNum type="arabicPeriod"/>
            </a:pPr>
            <a:r>
              <a:rPr lang="ar-IQ" dirty="0" smtClean="0"/>
              <a:t>القدرة العقلية العالية ونسبة </a:t>
            </a:r>
            <a:r>
              <a:rPr lang="ar-IQ" dirty="0" err="1" smtClean="0"/>
              <a:t>ذاء</a:t>
            </a:r>
            <a:r>
              <a:rPr lang="ar-IQ" dirty="0" smtClean="0"/>
              <a:t> تزيد بمقدار انحرافين معياريين عن المتوسط اي (130) فاكثر</a:t>
            </a:r>
          </a:p>
          <a:p>
            <a:pPr marL="514350" indent="-514350">
              <a:buFont typeface="+mj-lt"/>
              <a:buAutoNum type="arabicPeriod"/>
            </a:pPr>
            <a:r>
              <a:rPr lang="ar-IQ" dirty="0" smtClean="0"/>
              <a:t>القدرة على التحصيل المرتفع</a:t>
            </a:r>
          </a:p>
          <a:p>
            <a:pPr marL="514350" indent="-514350">
              <a:buFont typeface="+mj-lt"/>
              <a:buAutoNum type="arabicPeriod"/>
            </a:pPr>
            <a:r>
              <a:rPr lang="ar-IQ" dirty="0" smtClean="0"/>
              <a:t>القدرة الابداعية العالية</a:t>
            </a:r>
          </a:p>
          <a:p>
            <a:pPr marL="514350" indent="-514350">
              <a:buFont typeface="+mj-lt"/>
              <a:buAutoNum type="arabicPeriod"/>
            </a:pPr>
            <a:r>
              <a:rPr lang="ar-IQ" dirty="0" smtClean="0"/>
              <a:t>القيام بمهارات متميزة كالمهارات الفنية واللغوية والرياضية وغيرها</a:t>
            </a:r>
          </a:p>
          <a:p>
            <a:pPr marL="514350" indent="-514350">
              <a:buFont typeface="+mj-lt"/>
              <a:buAutoNum type="arabicPeriod"/>
            </a:pPr>
            <a:r>
              <a:rPr lang="ar-IQ" dirty="0" smtClean="0"/>
              <a:t>التميز بسمات شخصية وعقلية كالمثابرة والدافعية العالية</a:t>
            </a:r>
            <a:endParaRPr lang="ar-IQ" dirty="0"/>
          </a:p>
        </p:txBody>
      </p:sp>
    </p:spTree>
    <p:extLst>
      <p:ext uri="{BB962C8B-B14F-4D97-AF65-F5344CB8AC3E}">
        <p14:creationId xmlns:p14="http://schemas.microsoft.com/office/powerpoint/2010/main" val="4254555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نسبة انتشار الموهوبين</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تختلف نسبة انتشار الموهوبين حسب </a:t>
            </a:r>
            <a:r>
              <a:rPr lang="ar-IQ" dirty="0" err="1" smtClean="0"/>
              <a:t>المعيير</a:t>
            </a:r>
            <a:r>
              <a:rPr lang="ar-IQ" dirty="0" smtClean="0"/>
              <a:t> المستخدمة في تعريف الموهبة والتفوق</a:t>
            </a:r>
          </a:p>
          <a:p>
            <a:r>
              <a:rPr lang="ar-IQ" dirty="0" smtClean="0"/>
              <a:t>اذا كانت نسبة الذكاء تزيد على 130</a:t>
            </a:r>
            <a:r>
              <a:rPr lang="en-US" dirty="0" smtClean="0"/>
              <a:t>IQ </a:t>
            </a:r>
            <a:r>
              <a:rPr lang="ar-IQ" dirty="0" smtClean="0"/>
              <a:t>اي بمقدار انحرافين معياريين عن المتوسط على اختبارات الذكاء المقننة فان النسبة تكون بمقدار 3%</a:t>
            </a:r>
          </a:p>
          <a:p>
            <a:r>
              <a:rPr lang="ar-IQ" dirty="0"/>
              <a:t>اما اذا كانت نسبة الذكاء تزيد على </a:t>
            </a:r>
            <a:r>
              <a:rPr lang="ar-IQ" dirty="0" smtClean="0"/>
              <a:t>145</a:t>
            </a:r>
            <a:r>
              <a:rPr lang="en-US" dirty="0" smtClean="0"/>
              <a:t>IQ </a:t>
            </a:r>
            <a:r>
              <a:rPr lang="ar-IQ" dirty="0"/>
              <a:t>اي بمقدار </a:t>
            </a:r>
            <a:r>
              <a:rPr lang="ar-IQ" dirty="0" smtClean="0"/>
              <a:t>ثلاث انحرافات معيارية </a:t>
            </a:r>
            <a:r>
              <a:rPr lang="ar-IQ" dirty="0"/>
              <a:t>عن المتوسط على اختبارات الذكاء المقننة فان النسبة تكون بمقدار </a:t>
            </a:r>
            <a:r>
              <a:rPr lang="ar-IQ" dirty="0" smtClean="0"/>
              <a:t>1% اي تقل النسبة </a:t>
            </a:r>
          </a:p>
          <a:p>
            <a:r>
              <a:rPr lang="ar-IQ" dirty="0" smtClean="0"/>
              <a:t>واذا استخدمنا معيار اخر بجانب القدرة العقلية فان النسبة سوف تقل  اي كلما زاد عدد المعايير المستخدمة تقل النسبة والعكس صحيح</a:t>
            </a:r>
            <a:endParaRPr lang="ar-IQ" dirty="0"/>
          </a:p>
        </p:txBody>
      </p:sp>
    </p:spTree>
    <p:extLst>
      <p:ext uri="{BB962C8B-B14F-4D97-AF65-F5344CB8AC3E}">
        <p14:creationId xmlns:p14="http://schemas.microsoft.com/office/powerpoint/2010/main" val="1194183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تاريخ الاهتمام بالموهوبين والمتفوقين</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يعد فرانس </a:t>
            </a:r>
            <a:r>
              <a:rPr lang="ar-IQ" dirty="0" err="1" smtClean="0"/>
              <a:t>جالتون</a:t>
            </a:r>
            <a:r>
              <a:rPr lang="ar-IQ" dirty="0" smtClean="0"/>
              <a:t> اول من قدم تعريفا للموهبة واستخدم مصطلح العبقرية للدلالة على الموهبة والتميز واشار الى انها صفة وراثية </a:t>
            </a:r>
            <a:r>
              <a:rPr lang="ar-IQ" dirty="0" err="1" smtClean="0"/>
              <a:t>ولاعلاقة</a:t>
            </a:r>
            <a:r>
              <a:rPr lang="ar-IQ" dirty="0" smtClean="0"/>
              <a:t> للبيئة في تشكيلها.</a:t>
            </a:r>
          </a:p>
          <a:p>
            <a:r>
              <a:rPr lang="ar-IQ" dirty="0" smtClean="0"/>
              <a:t>في عام 1905 طور الفرنسي الفرد بينيه </a:t>
            </a:r>
            <a:r>
              <a:rPr lang="ar-IQ" dirty="0" err="1" smtClean="0"/>
              <a:t>ونيوفيل</a:t>
            </a:r>
            <a:r>
              <a:rPr lang="ar-IQ" dirty="0" smtClean="0"/>
              <a:t> سيمون مقياس للذكاء وطور </a:t>
            </a:r>
            <a:r>
              <a:rPr lang="ar-IQ" dirty="0" err="1" smtClean="0"/>
              <a:t>تيرمان</a:t>
            </a:r>
            <a:r>
              <a:rPr lang="ar-IQ" dirty="0" smtClean="0"/>
              <a:t> هذا المقياس فيما </a:t>
            </a:r>
            <a:r>
              <a:rPr lang="ar-IQ" dirty="0" err="1" smtClean="0"/>
              <a:t>بعدواصبح</a:t>
            </a:r>
            <a:r>
              <a:rPr lang="ar-IQ" dirty="0" smtClean="0"/>
              <a:t> يعرف بمقياس ستانفورد بينيه</a:t>
            </a:r>
          </a:p>
          <a:p>
            <a:r>
              <a:rPr lang="ar-IQ" dirty="0" smtClean="0"/>
              <a:t>وقام </a:t>
            </a:r>
            <a:r>
              <a:rPr lang="ar-IQ" dirty="0" err="1" smtClean="0"/>
              <a:t>تيرمان</a:t>
            </a:r>
            <a:r>
              <a:rPr lang="ar-IQ" dirty="0" smtClean="0"/>
              <a:t> بدراسة استمت 35 عاما </a:t>
            </a:r>
            <a:r>
              <a:rPr lang="ar-IQ" dirty="0" err="1" smtClean="0"/>
              <a:t>بدات</a:t>
            </a:r>
            <a:r>
              <a:rPr lang="ar-IQ" dirty="0" smtClean="0"/>
              <a:t> في 1921 لدراسة خصائص المتفوقين والموهوبين الجسمية والعقلية والانفعالية واختار لهذه الدراسة 1528 طفلا تراوحت نسبة ذكائهم بين 140 فما فوق ،بلغ اعمار 70% منهم حوالي 10 سنوات  اما 30% منهم بلغت متوسط اعمارهم 15 سنة  واستعان بدراسته باستمارات خاصة ارسلت </a:t>
            </a:r>
            <a:r>
              <a:rPr lang="ar-IQ" dirty="0" err="1" smtClean="0"/>
              <a:t>للاباء</a:t>
            </a:r>
            <a:r>
              <a:rPr lang="ar-IQ" dirty="0" smtClean="0"/>
              <a:t> والمدرسين واجريت لهم اختبارات تحصيلية وقد فندت هذه الدراسة الاعتقادات والمفاهيم الخاطئة حول مفهوم الموهبة والتفوق</a:t>
            </a:r>
            <a:endParaRPr lang="ar-IQ" dirty="0"/>
          </a:p>
        </p:txBody>
      </p:sp>
    </p:spTree>
    <p:extLst>
      <p:ext uri="{BB962C8B-B14F-4D97-AF65-F5344CB8AC3E}">
        <p14:creationId xmlns:p14="http://schemas.microsoft.com/office/powerpoint/2010/main" val="1196290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435280" cy="5505475"/>
          </a:xfrm>
        </p:spPr>
        <p:txBody>
          <a:bodyPr>
            <a:normAutofit/>
          </a:bodyPr>
          <a:lstStyle/>
          <a:p>
            <a:r>
              <a:rPr lang="ar-IQ" dirty="0" smtClean="0"/>
              <a:t>وفي الستينات من القرن الماضي تزايد الاهتمام </a:t>
            </a:r>
            <a:r>
              <a:rPr lang="ar-IQ" dirty="0" err="1" smtClean="0"/>
              <a:t>بالابداع</a:t>
            </a:r>
            <a:r>
              <a:rPr lang="ar-IQ" dirty="0" smtClean="0"/>
              <a:t> وتطوير بدائل لنسب الذكاء للكشف والتعرف على الموهوبين والمتفوقين وذلك </a:t>
            </a:r>
            <a:r>
              <a:rPr lang="ar-IQ" dirty="0" err="1" smtClean="0"/>
              <a:t>لادراك</a:t>
            </a:r>
            <a:r>
              <a:rPr lang="ar-IQ" dirty="0" smtClean="0"/>
              <a:t> الباحثين ان نسب </a:t>
            </a:r>
            <a:r>
              <a:rPr lang="ar-IQ" dirty="0"/>
              <a:t>الذكاء </a:t>
            </a:r>
            <a:r>
              <a:rPr lang="ar-IQ" dirty="0" smtClean="0"/>
              <a:t> وحدها غير كافية لتحديد جميع اشكال  الموهبة والتفوق</a:t>
            </a:r>
          </a:p>
          <a:p>
            <a:r>
              <a:rPr lang="ar-IQ" dirty="0" smtClean="0"/>
              <a:t>نتيجة لذلك تطورت اساليب من استخدام اختبارات الذكاء الى استخدام وسائل اخرى وهي اختبارات الابداع وقوائم الشطب </a:t>
            </a:r>
            <a:r>
              <a:rPr lang="ar-IQ" dirty="0" err="1" smtClean="0"/>
              <a:t>والتقديروالاختبارات</a:t>
            </a:r>
            <a:r>
              <a:rPr lang="ar-IQ" dirty="0" smtClean="0"/>
              <a:t> التحصيلية واختبارات قياس سمات الشخصية</a:t>
            </a:r>
          </a:p>
          <a:p>
            <a:r>
              <a:rPr lang="ar-IQ" dirty="0" smtClean="0"/>
              <a:t>كذلك تطورت الخدمات والبرامج المقدمة لهذه الفئة</a:t>
            </a:r>
            <a:endParaRPr lang="ar-IQ" dirty="0"/>
          </a:p>
        </p:txBody>
      </p:sp>
    </p:spTree>
    <p:extLst>
      <p:ext uri="{BB962C8B-B14F-4D97-AF65-F5344CB8AC3E}">
        <p14:creationId xmlns:p14="http://schemas.microsoft.com/office/powerpoint/2010/main" val="103805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دور العوامل الوراثية والبيئية في الموهبة والتفوق</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b="1" dirty="0" smtClean="0"/>
              <a:t>العوامل الوراثية </a:t>
            </a:r>
            <a:r>
              <a:rPr lang="ar-IQ" b="1" dirty="0" smtClean="0"/>
              <a:t>: </a:t>
            </a:r>
            <a:r>
              <a:rPr lang="ar-IQ" dirty="0" smtClean="0"/>
              <a:t>تلعب العوامل الوراثية والجينية دورا اساسيا </a:t>
            </a:r>
            <a:r>
              <a:rPr lang="ar-IQ" dirty="0" err="1" smtClean="0"/>
              <a:t>فيتشكيل</a:t>
            </a:r>
            <a:r>
              <a:rPr lang="ar-IQ" dirty="0" smtClean="0"/>
              <a:t> الموهبة والتفوق </a:t>
            </a:r>
          </a:p>
          <a:p>
            <a:pPr marL="0" indent="0">
              <a:buNone/>
            </a:pPr>
            <a:r>
              <a:rPr lang="ar-IQ" dirty="0" smtClean="0"/>
              <a:t>- وكان </a:t>
            </a:r>
            <a:r>
              <a:rPr lang="ar-IQ" dirty="0" err="1" smtClean="0"/>
              <a:t>جالتون</a:t>
            </a:r>
            <a:r>
              <a:rPr lang="ar-IQ" dirty="0" smtClean="0"/>
              <a:t> اول من اكد على دور الوراثة </a:t>
            </a:r>
          </a:p>
          <a:p>
            <a:pPr marL="0" indent="0">
              <a:buNone/>
            </a:pPr>
            <a:r>
              <a:rPr lang="ar-IQ" dirty="0" smtClean="0"/>
              <a:t>- واشار جنسن في دراسته الى ان العوامل الوراثية تسهم بحوالي 80% في الذكاء وتسهم البيئة ب 20% منه</a:t>
            </a:r>
          </a:p>
          <a:p>
            <a:pPr marL="0" indent="0">
              <a:buNone/>
            </a:pPr>
            <a:r>
              <a:rPr lang="ar-IQ" dirty="0" smtClean="0"/>
              <a:t>- واشار نيلسون في دراسته على 700 شخص من التوائم المتطابقة و500 من التوائم غير المتطابقة ان الوراثة مسؤولة عن 70% من الذكاء </a:t>
            </a:r>
            <a:r>
              <a:rPr lang="ar-IQ" dirty="0"/>
              <a:t>وتسهم البيئة ب </a:t>
            </a:r>
            <a:r>
              <a:rPr lang="ar-IQ" dirty="0" smtClean="0"/>
              <a:t>30</a:t>
            </a:r>
            <a:r>
              <a:rPr lang="ar-IQ" dirty="0"/>
              <a:t>% منه</a:t>
            </a:r>
          </a:p>
          <a:p>
            <a:pPr marL="0" indent="0">
              <a:buNone/>
            </a:pPr>
            <a:endParaRPr lang="ar-IQ" b="1" dirty="0" smtClean="0"/>
          </a:p>
          <a:p>
            <a:r>
              <a:rPr lang="ar-IQ" b="1" dirty="0" smtClean="0"/>
              <a:t>العوامل </a:t>
            </a:r>
            <a:r>
              <a:rPr lang="ar-IQ" b="1" dirty="0" err="1" smtClean="0"/>
              <a:t>البيئية:تعمل</a:t>
            </a:r>
            <a:r>
              <a:rPr lang="ar-IQ" b="1" dirty="0" smtClean="0"/>
              <a:t> العوامل البيئية على اثراء الموهبة وتطويرها وان دورها </a:t>
            </a:r>
            <a:r>
              <a:rPr lang="ar-IQ" b="1" dirty="0" err="1" smtClean="0"/>
              <a:t>لايقل</a:t>
            </a:r>
            <a:r>
              <a:rPr lang="ar-IQ" b="1" dirty="0" smtClean="0"/>
              <a:t> عن </a:t>
            </a:r>
            <a:r>
              <a:rPr lang="ar-IQ" b="1" dirty="0" err="1" smtClean="0"/>
              <a:t>تاثير</a:t>
            </a:r>
            <a:r>
              <a:rPr lang="ar-IQ" b="1" dirty="0" smtClean="0"/>
              <a:t> العوامل الوراثية وذلك من خلال توفير الادوات والنشاطات المناسبة لتطوير قدرات الافراد الى اقصى درجة تسمح بها</a:t>
            </a:r>
            <a:endParaRPr lang="ar-IQ" b="1" dirty="0"/>
          </a:p>
        </p:txBody>
      </p:sp>
    </p:spTree>
    <p:extLst>
      <p:ext uri="{BB962C8B-B14F-4D97-AF65-F5344CB8AC3E}">
        <p14:creationId xmlns:p14="http://schemas.microsoft.com/office/powerpoint/2010/main" val="2503963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الكشف والتعرف على </a:t>
            </a:r>
            <a:r>
              <a:rPr lang="ar-IQ" dirty="0" err="1" smtClean="0"/>
              <a:t>الاطفالالموهوبين</a:t>
            </a:r>
            <a:r>
              <a:rPr lang="ar-IQ" dirty="0" smtClean="0"/>
              <a:t> والمتفوقين</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ترشيح المعلمين</a:t>
            </a:r>
          </a:p>
          <a:p>
            <a:pPr marL="514350" indent="-514350">
              <a:buFont typeface="+mj-lt"/>
              <a:buAutoNum type="arabicPeriod"/>
            </a:pPr>
            <a:r>
              <a:rPr lang="ar-IQ" dirty="0" smtClean="0"/>
              <a:t>ترشيح الاقران</a:t>
            </a:r>
          </a:p>
          <a:p>
            <a:pPr marL="514350" indent="-514350">
              <a:buFont typeface="+mj-lt"/>
              <a:buAutoNum type="arabicPeriod"/>
            </a:pPr>
            <a:r>
              <a:rPr lang="ar-IQ" dirty="0" smtClean="0"/>
              <a:t>ترشيح الذات</a:t>
            </a:r>
          </a:p>
          <a:p>
            <a:pPr marL="514350" indent="-514350">
              <a:buFont typeface="+mj-lt"/>
              <a:buAutoNum type="arabicPeriod"/>
            </a:pPr>
            <a:r>
              <a:rPr lang="ar-IQ" dirty="0" smtClean="0"/>
              <a:t>الترشيحات المتعددة</a:t>
            </a:r>
          </a:p>
          <a:p>
            <a:pPr marL="514350" indent="-514350">
              <a:buFont typeface="+mj-lt"/>
              <a:buAutoNum type="arabicPeriod"/>
            </a:pPr>
            <a:endParaRPr lang="ar-IQ" dirty="0" smtClean="0"/>
          </a:p>
          <a:p>
            <a:pPr marL="514350" indent="-514350">
              <a:buFont typeface="+mj-lt"/>
              <a:buAutoNum type="arabicPeriod"/>
            </a:pPr>
            <a:endParaRPr lang="ar-IQ" dirty="0"/>
          </a:p>
        </p:txBody>
      </p:sp>
    </p:spTree>
    <p:extLst>
      <p:ext uri="{BB962C8B-B14F-4D97-AF65-F5344CB8AC3E}">
        <p14:creationId xmlns:p14="http://schemas.microsoft.com/office/powerpoint/2010/main" val="136031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وسائل  قياس وتشخيص الموهوبين والمتفوقين</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 اساليب قياس القدرة العقلية العامة</a:t>
            </a:r>
          </a:p>
          <a:p>
            <a:pPr marL="514350" indent="-514350">
              <a:buFont typeface="+mj-lt"/>
              <a:buAutoNum type="arabicPeriod"/>
            </a:pPr>
            <a:r>
              <a:rPr lang="ar-IQ" dirty="0"/>
              <a:t>اساليب قياس القدرة </a:t>
            </a:r>
            <a:r>
              <a:rPr lang="ar-IQ" dirty="0" smtClean="0"/>
              <a:t>التحصيلية العامة: المقياس التحصيلي الشامل</a:t>
            </a:r>
          </a:p>
          <a:p>
            <a:pPr marL="514350" indent="-514350">
              <a:buFont typeface="+mj-lt"/>
              <a:buAutoNum type="arabicPeriod"/>
            </a:pPr>
            <a:r>
              <a:rPr lang="ar-IQ" dirty="0" smtClean="0"/>
              <a:t>مقياس </a:t>
            </a:r>
            <a:r>
              <a:rPr lang="ar-IQ" dirty="0" err="1" smtClean="0"/>
              <a:t>تورانس</a:t>
            </a:r>
            <a:r>
              <a:rPr lang="ar-IQ" dirty="0" smtClean="0"/>
              <a:t> للتفكير الابداعي</a:t>
            </a:r>
          </a:p>
          <a:p>
            <a:pPr marL="514350" indent="-514350">
              <a:buFont typeface="+mj-lt"/>
              <a:buAutoNum type="arabicPeriod"/>
            </a:pPr>
            <a:r>
              <a:rPr lang="ar-IQ" dirty="0" smtClean="0"/>
              <a:t>مقياس السمات السلوكية للطلبة المتفوقين: ويقيس 10 سمات </a:t>
            </a:r>
          </a:p>
          <a:p>
            <a:pPr marL="514350" indent="-514350">
              <a:buFont typeface="+mj-lt"/>
              <a:buAutoNum type="arabicPeriod"/>
            </a:pPr>
            <a:r>
              <a:rPr lang="ar-IQ" dirty="0" smtClean="0"/>
              <a:t>مقياس </a:t>
            </a:r>
            <a:r>
              <a:rPr lang="ar-IQ" dirty="0" err="1" smtClean="0"/>
              <a:t>برايد</a:t>
            </a:r>
            <a:r>
              <a:rPr lang="ar-IQ" dirty="0" smtClean="0"/>
              <a:t> للكشف عن الطلبة الموهوبين في مرحلة </a:t>
            </a:r>
            <a:r>
              <a:rPr lang="ar-IQ" dirty="0" err="1" smtClean="0"/>
              <a:t>ماقبل</a:t>
            </a:r>
            <a:r>
              <a:rPr lang="ar-IQ" dirty="0" smtClean="0"/>
              <a:t> المدرسة</a:t>
            </a:r>
          </a:p>
          <a:p>
            <a:pPr marL="514350" indent="-514350">
              <a:buFont typeface="+mj-lt"/>
              <a:buAutoNum type="arabicPeriod"/>
            </a:pPr>
            <a:endParaRPr lang="ar-IQ" dirty="0"/>
          </a:p>
        </p:txBody>
      </p:sp>
    </p:spTree>
    <p:extLst>
      <p:ext uri="{BB962C8B-B14F-4D97-AF65-F5344CB8AC3E}">
        <p14:creationId xmlns:p14="http://schemas.microsoft.com/office/powerpoint/2010/main" val="1081388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مصفوفات </a:t>
            </a:r>
            <a:r>
              <a:rPr lang="ar-IQ" dirty="0" err="1" smtClean="0"/>
              <a:t>ريفن</a:t>
            </a:r>
            <a:r>
              <a:rPr lang="ar-IQ" dirty="0" smtClean="0"/>
              <a:t> للمتابعة</a:t>
            </a:r>
            <a:endParaRPr lang="ar-IQ" dirty="0"/>
          </a:p>
        </p:txBody>
      </p:sp>
      <p:sp>
        <p:nvSpPr>
          <p:cNvPr id="3" name="عنصر نائب للمحتوى 2"/>
          <p:cNvSpPr>
            <a:spLocks noGrp="1"/>
          </p:cNvSpPr>
          <p:nvPr>
            <p:ph idx="1"/>
          </p:nvPr>
        </p:nvSpPr>
        <p:spPr/>
        <p:txBody>
          <a:bodyPr/>
          <a:lstStyle/>
          <a:p>
            <a:r>
              <a:rPr lang="ar-IQ" dirty="0" smtClean="0"/>
              <a:t>النوع </a:t>
            </a:r>
            <a:r>
              <a:rPr lang="ar-IQ" dirty="0" err="1" smtClean="0"/>
              <a:t>الاول:وهو</a:t>
            </a:r>
            <a:r>
              <a:rPr lang="ar-IQ" dirty="0" smtClean="0"/>
              <a:t> اختبار  </a:t>
            </a:r>
            <a:r>
              <a:rPr lang="ar-IQ" dirty="0" err="1" smtClean="0"/>
              <a:t>يتالف</a:t>
            </a:r>
            <a:r>
              <a:rPr lang="ar-IQ" dirty="0" smtClean="0"/>
              <a:t> من 60 فقرة موزعة </a:t>
            </a:r>
            <a:r>
              <a:rPr lang="ar-IQ" dirty="0" err="1" smtClean="0"/>
              <a:t>عى</a:t>
            </a:r>
            <a:r>
              <a:rPr lang="ar-IQ" dirty="0" smtClean="0"/>
              <a:t> خمس مجموعان (</a:t>
            </a:r>
            <a:r>
              <a:rPr lang="ar-IQ" dirty="0" err="1" smtClean="0"/>
              <a:t>أ،ب،ج،د،ه</a:t>
            </a:r>
            <a:r>
              <a:rPr lang="ar-IQ" dirty="0" smtClean="0"/>
              <a:t>ـ)تتدرج في الصعوبة كما تتدرج في مفرداتها</a:t>
            </a:r>
            <a:endParaRPr lang="ar-IQ" dirty="0" smtClean="0"/>
          </a:p>
          <a:p>
            <a:r>
              <a:rPr lang="ar-IQ" dirty="0" smtClean="0"/>
              <a:t>النوع </a:t>
            </a:r>
            <a:r>
              <a:rPr lang="ar-IQ" dirty="0" smtClean="0"/>
              <a:t>الثاني: اختبار </a:t>
            </a:r>
            <a:r>
              <a:rPr lang="ar-IQ" dirty="0" err="1" smtClean="0"/>
              <a:t>ريفن</a:t>
            </a:r>
            <a:r>
              <a:rPr lang="ar-IQ" dirty="0" smtClean="0"/>
              <a:t> الملون للمصفوفات المتتابعة </a:t>
            </a:r>
            <a:r>
              <a:rPr lang="ar-IQ" dirty="0" err="1" smtClean="0"/>
              <a:t>ويتالف</a:t>
            </a:r>
            <a:r>
              <a:rPr lang="ar-IQ" dirty="0" smtClean="0"/>
              <a:t> من 3 مجموعات (</a:t>
            </a:r>
            <a:r>
              <a:rPr lang="ar-IQ" dirty="0" err="1" smtClean="0"/>
              <a:t>أ،اب،ب</a:t>
            </a:r>
            <a:r>
              <a:rPr lang="ar-IQ" dirty="0" smtClean="0"/>
              <a:t>)</a:t>
            </a:r>
            <a:endParaRPr lang="ar-IQ" dirty="0" smtClean="0"/>
          </a:p>
          <a:p>
            <a:r>
              <a:rPr lang="ar-IQ" dirty="0" smtClean="0"/>
              <a:t>النوع الثالث: اختبار </a:t>
            </a:r>
            <a:r>
              <a:rPr lang="ar-IQ" dirty="0" err="1" smtClean="0"/>
              <a:t>ريفن</a:t>
            </a:r>
            <a:r>
              <a:rPr lang="ar-IQ" dirty="0" smtClean="0"/>
              <a:t> للمصفوفات </a:t>
            </a:r>
            <a:r>
              <a:rPr lang="ar-IQ" dirty="0" err="1" smtClean="0"/>
              <a:t>المتتابعةيتكون</a:t>
            </a:r>
            <a:r>
              <a:rPr lang="ar-IQ" dirty="0" smtClean="0"/>
              <a:t> من مجموعتين الاولى تحتوي عل 12 فقرة والثانية على 26 فقرة ويصلح </a:t>
            </a:r>
            <a:r>
              <a:rPr lang="ar-IQ" dirty="0" err="1" smtClean="0"/>
              <a:t>للافراد</a:t>
            </a:r>
            <a:r>
              <a:rPr lang="ar-IQ" dirty="0" smtClean="0"/>
              <a:t> الذين تزيد اعمارهم عن 11 سنه</a:t>
            </a:r>
            <a:endParaRPr lang="ar-IQ" dirty="0" smtClean="0"/>
          </a:p>
          <a:p>
            <a:endParaRPr lang="ar-IQ" dirty="0"/>
          </a:p>
          <a:p>
            <a:endParaRPr lang="ar-IQ" dirty="0"/>
          </a:p>
        </p:txBody>
      </p:sp>
    </p:spTree>
    <p:extLst>
      <p:ext uri="{BB962C8B-B14F-4D97-AF65-F5344CB8AC3E}">
        <p14:creationId xmlns:p14="http://schemas.microsoft.com/office/powerpoint/2010/main" val="3486113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الخصائص السلوكية </a:t>
            </a:r>
            <a:r>
              <a:rPr lang="ar-IQ" dirty="0" err="1" smtClean="0"/>
              <a:t>للاطفال</a:t>
            </a:r>
            <a:r>
              <a:rPr lang="ar-IQ" dirty="0" smtClean="0"/>
              <a:t> الموهوبين والمتفوقين</a:t>
            </a:r>
            <a:endParaRPr lang="ar-IQ" dirty="0"/>
          </a:p>
        </p:txBody>
      </p:sp>
      <p:sp>
        <p:nvSpPr>
          <p:cNvPr id="3" name="عنصر نائب للمحتوى 2"/>
          <p:cNvSpPr>
            <a:spLocks noGrp="1"/>
          </p:cNvSpPr>
          <p:nvPr>
            <p:ph idx="1"/>
          </p:nvPr>
        </p:nvSpPr>
        <p:spPr/>
        <p:txBody>
          <a:bodyPr/>
          <a:lstStyle/>
          <a:p>
            <a:r>
              <a:rPr lang="ar-IQ" dirty="0" smtClean="0"/>
              <a:t>الخصائص العقلية</a:t>
            </a:r>
          </a:p>
          <a:p>
            <a:r>
              <a:rPr lang="ar-IQ" dirty="0" smtClean="0"/>
              <a:t>الخصائص الجسمية</a:t>
            </a:r>
          </a:p>
          <a:p>
            <a:r>
              <a:rPr lang="ar-IQ" dirty="0" smtClean="0"/>
              <a:t>لخصائص الاجتماعية </a:t>
            </a:r>
            <a:r>
              <a:rPr lang="ar-IQ" dirty="0" err="1" smtClean="0"/>
              <a:t>لانفعاية</a:t>
            </a:r>
            <a:endParaRPr lang="ar-IQ" dirty="0"/>
          </a:p>
        </p:txBody>
      </p:sp>
    </p:spTree>
    <p:extLst>
      <p:ext uri="{BB962C8B-B14F-4D97-AF65-F5344CB8AC3E}">
        <p14:creationId xmlns:p14="http://schemas.microsoft.com/office/powerpoint/2010/main" val="14489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363272" cy="5505475"/>
          </a:xfrm>
        </p:spPr>
        <p:txBody>
          <a:bodyPr>
            <a:normAutofit fontScale="77500" lnSpcReduction="20000"/>
          </a:bodyPr>
          <a:lstStyle/>
          <a:p>
            <a:r>
              <a:rPr lang="ar-IQ" dirty="0" smtClean="0"/>
              <a:t>في السابق كان الاعتماد الاساسي في تحديد الموهبة على اختبارات الذكاء واختبارات التحصيل</a:t>
            </a:r>
          </a:p>
          <a:p>
            <a:r>
              <a:rPr lang="ar-IQ" dirty="0" smtClean="0"/>
              <a:t>فقد كان الفرد يعد موهوبا اذا حصل على اداء عال ومرتفع على اختبارات الذكاء والتحصيل مقارنة بالفئة العمرية التي ينتمي اليها الفرد.</a:t>
            </a:r>
          </a:p>
          <a:p>
            <a:r>
              <a:rPr lang="ar-IQ" dirty="0" smtClean="0"/>
              <a:t>مع تطور </a:t>
            </a:r>
            <a:r>
              <a:rPr lang="ar-IQ" dirty="0" err="1" smtClean="0"/>
              <a:t>المحكات</a:t>
            </a:r>
            <a:r>
              <a:rPr lang="ar-IQ" dirty="0" smtClean="0"/>
              <a:t>  للدلالة على الطفل الموهوب فلم عد مفهوم الذكاء كقدرة عقلية مقبولا عند الكثيرين بعد التوصل الى </a:t>
            </a:r>
            <a:r>
              <a:rPr lang="ar-IQ" dirty="0" err="1" smtClean="0"/>
              <a:t>مايسمى</a:t>
            </a:r>
            <a:r>
              <a:rPr lang="ar-IQ" dirty="0" smtClean="0"/>
              <a:t> بمفهوم التفكير التباعدي والذي يشير الى قدرة الفرد على ايجاد استجابات مرنة ومتنوعة وفيها ابداع</a:t>
            </a:r>
          </a:p>
          <a:p>
            <a:r>
              <a:rPr lang="ar-IQ" dirty="0" smtClean="0"/>
              <a:t>اما بالنسبة لمفهوم التفكير </a:t>
            </a:r>
            <a:r>
              <a:rPr lang="ar-IQ" dirty="0" err="1" smtClean="0"/>
              <a:t>التقاربي</a:t>
            </a:r>
            <a:r>
              <a:rPr lang="ar-IQ" dirty="0" smtClean="0"/>
              <a:t> والذي يتم قياسه من قبل اختبارات الذكاء التقليدية والتي يطلب فيها من الفرد اعطاء استجابة واحدة ومحدودة وتكون هي الصحيحة</a:t>
            </a:r>
          </a:p>
          <a:p>
            <a:r>
              <a:rPr lang="ar-IQ" dirty="0" smtClean="0"/>
              <a:t>ولذلك وبناء على الابحاث التي اجريت لتحديد مفهوم الموهبة والتفوق فان الاعتماد على قياس الذكاء في تحديد الموهبة والتفوق يبقى قاصرا وغير مكتمل اذا لم تحتوي اختبارات الذكاء على قياس الاصالة </a:t>
            </a:r>
            <a:r>
              <a:rPr lang="ar-IQ" dirty="0" err="1" smtClean="0"/>
              <a:t>اوالابداع</a:t>
            </a:r>
            <a:r>
              <a:rPr lang="ar-IQ" dirty="0" smtClean="0"/>
              <a:t> او التفكير المنتج، ولذلك فقد تم التركيز على القدرات الخاصة </a:t>
            </a:r>
            <a:r>
              <a:rPr lang="ar-IQ" dirty="0" err="1" smtClean="0"/>
              <a:t>للافراد</a:t>
            </a:r>
            <a:r>
              <a:rPr lang="ar-IQ" dirty="0" smtClean="0"/>
              <a:t> واختبارات التحصيل واختبارات الذكاء </a:t>
            </a:r>
            <a:r>
              <a:rPr lang="ar-IQ" dirty="0" err="1" smtClean="0"/>
              <a:t>كمحكات</a:t>
            </a:r>
            <a:r>
              <a:rPr lang="ar-IQ" dirty="0" smtClean="0"/>
              <a:t> للدلالة على تفوق الفرد وموهبته</a:t>
            </a:r>
            <a:endParaRPr lang="ar-IQ" dirty="0"/>
          </a:p>
        </p:txBody>
      </p:sp>
    </p:spTree>
    <p:extLst>
      <p:ext uri="{BB962C8B-B14F-4D97-AF65-F5344CB8AC3E}">
        <p14:creationId xmlns:p14="http://schemas.microsoft.com/office/powerpoint/2010/main" val="2286019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البرامج التربوية للموهوبين</a:t>
            </a:r>
            <a:endParaRPr lang="ar-IQ" dirty="0"/>
          </a:p>
        </p:txBody>
      </p:sp>
      <p:sp>
        <p:nvSpPr>
          <p:cNvPr id="3" name="عنصر نائب للمحتوى 2"/>
          <p:cNvSpPr>
            <a:spLocks noGrp="1"/>
          </p:cNvSpPr>
          <p:nvPr>
            <p:ph idx="1"/>
          </p:nvPr>
        </p:nvSpPr>
        <p:spPr/>
        <p:txBody>
          <a:bodyPr>
            <a:normAutofit fontScale="47500" lnSpcReduction="20000"/>
          </a:bodyPr>
          <a:lstStyle/>
          <a:p>
            <a:r>
              <a:rPr lang="ar-IQ" b="1" dirty="0" err="1" smtClean="0"/>
              <a:t>برنامح</a:t>
            </a:r>
            <a:r>
              <a:rPr lang="ar-IQ" b="1" dirty="0" smtClean="0"/>
              <a:t> التسريع</a:t>
            </a:r>
          </a:p>
          <a:p>
            <a:r>
              <a:rPr lang="ar-IQ" b="1" dirty="0" smtClean="0"/>
              <a:t>تعريفه</a:t>
            </a:r>
          </a:p>
          <a:p>
            <a:pPr marL="0" indent="0">
              <a:buNone/>
            </a:pPr>
            <a:r>
              <a:rPr lang="ar-IQ" b="1" dirty="0" smtClean="0"/>
              <a:t>اسباب </a:t>
            </a:r>
            <a:r>
              <a:rPr lang="ar-IQ" b="1" dirty="0" err="1" smtClean="0"/>
              <a:t>التسريع:نوع</a:t>
            </a:r>
            <a:r>
              <a:rPr lang="ar-IQ" b="1" dirty="0" smtClean="0"/>
              <a:t> من انواع البرامج الخاصة بالطلبة الموهوبين ويتلخص بالسماح للطالب </a:t>
            </a:r>
            <a:r>
              <a:rPr lang="ar-IQ" b="1" dirty="0" err="1" smtClean="0"/>
              <a:t>باكمال</a:t>
            </a:r>
            <a:r>
              <a:rPr lang="ar-IQ" b="1" dirty="0" smtClean="0"/>
              <a:t> المراحل الدراسية المختلفة بعمر زمني اقل من المعتاد عن طريق مرونة المناهج المختلفة</a:t>
            </a:r>
            <a:endParaRPr lang="ar-IQ" b="1" dirty="0" smtClean="0"/>
          </a:p>
          <a:p>
            <a:pPr marL="822325" indent="0">
              <a:buNone/>
            </a:pPr>
            <a:r>
              <a:rPr lang="ar-IQ" dirty="0" smtClean="0"/>
              <a:t> - اسباب منطقية</a:t>
            </a:r>
          </a:p>
          <a:p>
            <a:pPr marL="822325" indent="0">
              <a:buNone/>
            </a:pPr>
            <a:r>
              <a:rPr lang="ar-IQ" dirty="0" smtClean="0"/>
              <a:t>  - اسباب نفسية</a:t>
            </a:r>
          </a:p>
          <a:p>
            <a:pPr marL="822325" indent="-730250" defTabSz="182563">
              <a:buNone/>
            </a:pPr>
            <a:r>
              <a:rPr lang="ar-IQ" b="1" dirty="0" smtClean="0"/>
              <a:t>اشكال التسريع</a:t>
            </a:r>
            <a:r>
              <a:rPr lang="ar-IQ" dirty="0" smtClean="0"/>
              <a:t>:</a:t>
            </a:r>
          </a:p>
          <a:p>
            <a:pPr marL="822325" indent="-730250" defTabSz="182563">
              <a:buNone/>
            </a:pPr>
            <a:r>
              <a:rPr lang="ar-IQ" dirty="0"/>
              <a:t> </a:t>
            </a:r>
            <a:r>
              <a:rPr lang="ar-IQ" dirty="0" smtClean="0"/>
              <a:t>      - </a:t>
            </a:r>
            <a:r>
              <a:rPr lang="ar-IQ" dirty="0" err="1" smtClean="0"/>
              <a:t>الانظمام</a:t>
            </a:r>
            <a:r>
              <a:rPr lang="ar-IQ" dirty="0" smtClean="0"/>
              <a:t> المبكر الى المدرسة في رياض الاطفال او الصف الاول</a:t>
            </a:r>
          </a:p>
          <a:p>
            <a:pPr marL="822325" indent="-730250" defTabSz="182563">
              <a:buNone/>
            </a:pPr>
            <a:r>
              <a:rPr lang="ar-IQ" dirty="0"/>
              <a:t> </a:t>
            </a:r>
            <a:r>
              <a:rPr lang="ar-IQ" dirty="0" smtClean="0"/>
              <a:t>     - قفز الصفوف لمرحلة او </a:t>
            </a:r>
            <a:r>
              <a:rPr lang="ar-IQ" dirty="0" err="1" smtClean="0"/>
              <a:t>لاكثر</a:t>
            </a:r>
            <a:endParaRPr lang="ar-IQ" dirty="0" smtClean="0"/>
          </a:p>
          <a:p>
            <a:pPr marL="822325" indent="-730250" defTabSz="182563">
              <a:buNone/>
            </a:pPr>
            <a:r>
              <a:rPr lang="ar-IQ" dirty="0"/>
              <a:t> </a:t>
            </a:r>
            <a:r>
              <a:rPr lang="ar-IQ" dirty="0" smtClean="0"/>
              <a:t>     - القبول المبكر في المدرسة الاعدادية او الثانوية</a:t>
            </a:r>
          </a:p>
          <a:p>
            <a:pPr marL="822325" indent="-730250" defTabSz="182563">
              <a:buNone/>
            </a:pPr>
            <a:r>
              <a:rPr lang="ar-IQ" dirty="0"/>
              <a:t> </a:t>
            </a:r>
            <a:r>
              <a:rPr lang="ar-IQ" dirty="0" smtClean="0"/>
              <a:t>    - الاسراع الجزئي</a:t>
            </a:r>
          </a:p>
          <a:p>
            <a:pPr marL="822325" indent="-730250" defTabSz="182563">
              <a:buNone/>
            </a:pPr>
            <a:r>
              <a:rPr lang="ar-IQ" b="1" dirty="0" smtClean="0"/>
              <a:t>فوائد التسريع</a:t>
            </a:r>
          </a:p>
          <a:p>
            <a:pPr marL="822325" indent="-730250" defTabSz="182563">
              <a:buNone/>
            </a:pPr>
            <a:r>
              <a:rPr lang="ar-IQ" b="1" dirty="0"/>
              <a:t> </a:t>
            </a:r>
            <a:r>
              <a:rPr lang="ar-IQ" b="1" dirty="0" smtClean="0"/>
              <a:t>    </a:t>
            </a:r>
            <a:r>
              <a:rPr lang="ar-IQ" dirty="0" smtClean="0"/>
              <a:t>- بالنسبة للفرد</a:t>
            </a:r>
          </a:p>
          <a:p>
            <a:pPr marL="822325" indent="-730250" defTabSz="182563">
              <a:buNone/>
            </a:pPr>
            <a:r>
              <a:rPr lang="ar-IQ" dirty="0"/>
              <a:t> </a:t>
            </a:r>
            <a:r>
              <a:rPr lang="ar-IQ" dirty="0" smtClean="0"/>
              <a:t>   - </a:t>
            </a:r>
            <a:r>
              <a:rPr lang="ar-IQ" dirty="0"/>
              <a:t>بالنسبة </a:t>
            </a:r>
            <a:r>
              <a:rPr lang="ar-IQ" dirty="0" smtClean="0"/>
              <a:t>للمجتمع</a:t>
            </a:r>
          </a:p>
          <a:p>
            <a:pPr marL="822325" indent="-730250" defTabSz="182563">
              <a:buNone/>
            </a:pPr>
            <a:r>
              <a:rPr lang="ar-IQ" b="1" dirty="0" smtClean="0"/>
              <a:t>نصائح جانييه لاستخدام  اسلوب  </a:t>
            </a:r>
            <a:r>
              <a:rPr lang="ar-IQ" b="1" dirty="0" smtClean="0"/>
              <a:t>التسريع</a:t>
            </a:r>
          </a:p>
          <a:p>
            <a:pPr marL="822325" indent="-730250" defTabSz="182563">
              <a:buAutoNum type="arabicPeriod"/>
            </a:pPr>
            <a:r>
              <a:rPr lang="ar-IQ" b="1" dirty="0" smtClean="0"/>
              <a:t>يجب ان يكون لدى الطلاب فكرة عن التسارع</a:t>
            </a:r>
          </a:p>
          <a:p>
            <a:pPr marL="822325" indent="-730250" defTabSz="182563">
              <a:buAutoNum type="arabicPeriod"/>
            </a:pPr>
            <a:r>
              <a:rPr lang="ar-IQ" b="1" dirty="0" smtClean="0"/>
              <a:t>اظهار قدرات ومواهب في مواضيع معينة</a:t>
            </a:r>
          </a:p>
          <a:p>
            <a:pPr marL="822325" indent="-730250" defTabSz="182563">
              <a:buAutoNum type="arabicPeriod"/>
            </a:pPr>
            <a:r>
              <a:rPr lang="ar-IQ" b="1" dirty="0" smtClean="0"/>
              <a:t>موافقة الاهل</a:t>
            </a:r>
          </a:p>
          <a:p>
            <a:pPr marL="822325" indent="-730250" defTabSz="182563">
              <a:buAutoNum type="arabicPeriod"/>
            </a:pPr>
            <a:r>
              <a:rPr lang="ar-IQ" b="1" dirty="0" smtClean="0"/>
              <a:t>ضرورة توجيه الاشخاص المهمين في حياة الفر </a:t>
            </a:r>
            <a:r>
              <a:rPr lang="ar-IQ" b="1" dirty="0" err="1" smtClean="0"/>
              <a:t>كالاهل</a:t>
            </a:r>
            <a:r>
              <a:rPr lang="ar-IQ" b="1" dirty="0" smtClean="0"/>
              <a:t>  والمعلمين بقيمة التسارع </a:t>
            </a:r>
            <a:endParaRPr lang="ar-IQ" b="1" dirty="0" smtClean="0"/>
          </a:p>
        </p:txBody>
      </p:sp>
    </p:spTree>
    <p:extLst>
      <p:ext uri="{BB962C8B-B14F-4D97-AF65-F5344CB8AC3E}">
        <p14:creationId xmlns:p14="http://schemas.microsoft.com/office/powerpoint/2010/main" val="1468502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6768752" cy="576064"/>
          </a:xfrm>
        </p:spPr>
        <p:txBody>
          <a:bodyPr>
            <a:normAutofit fontScale="90000"/>
          </a:bodyPr>
          <a:lstStyle/>
          <a:p>
            <a:r>
              <a:rPr lang="ar-IQ" dirty="0" smtClean="0"/>
              <a:t>برنامج الاثراء</a:t>
            </a:r>
            <a:endParaRPr lang="ar-IQ" dirty="0"/>
          </a:p>
        </p:txBody>
      </p:sp>
      <p:sp>
        <p:nvSpPr>
          <p:cNvPr id="3" name="عنصر نائب للمحتوى 2"/>
          <p:cNvSpPr>
            <a:spLocks noGrp="1"/>
          </p:cNvSpPr>
          <p:nvPr>
            <p:ph idx="1"/>
          </p:nvPr>
        </p:nvSpPr>
        <p:spPr>
          <a:xfrm>
            <a:off x="457200" y="1340768"/>
            <a:ext cx="8003232" cy="4785395"/>
          </a:xfrm>
        </p:spPr>
        <p:txBody>
          <a:bodyPr>
            <a:normAutofit fontScale="62500" lnSpcReduction="20000"/>
          </a:bodyPr>
          <a:lstStyle/>
          <a:p>
            <a:pPr marL="0" indent="0">
              <a:buNone/>
            </a:pPr>
            <a:r>
              <a:rPr lang="ar-IQ" b="1" dirty="0" smtClean="0"/>
              <a:t>انواع الاثراء : </a:t>
            </a:r>
            <a:r>
              <a:rPr lang="ar-IQ" dirty="0" smtClean="0"/>
              <a:t>هو اسلوب لتطوير قدرات الموهوبين والمتفوقين المعرفية في ظل المنهاج المدرسي، ويعني تصميم وتنفيذ برامج توفر لهذه الفئة خبرات تربوية غنية واضافية دون تغيير الوضع التعليمي.</a:t>
            </a:r>
          </a:p>
          <a:p>
            <a:pPr marL="0" indent="0">
              <a:buNone/>
            </a:pPr>
            <a:r>
              <a:rPr lang="ar-IQ" b="1" dirty="0" smtClean="0"/>
              <a:t>يمكن </a:t>
            </a:r>
            <a:r>
              <a:rPr lang="ar-IQ" b="1" dirty="0" smtClean="0"/>
              <a:t>تقسيم برنامج الاثراء الى قسمين هما:</a:t>
            </a:r>
          </a:p>
          <a:p>
            <a:pPr marL="1079500" indent="-184150">
              <a:buFont typeface="Wingdings" pitchFamily="2" charset="2"/>
              <a:buChar char="ü"/>
            </a:pPr>
            <a:r>
              <a:rPr lang="ar-IQ" dirty="0" smtClean="0"/>
              <a:t>الاثراء الافقي </a:t>
            </a:r>
          </a:p>
          <a:p>
            <a:pPr marL="1079500" indent="-184150">
              <a:buFont typeface="Wingdings" pitchFamily="2" charset="2"/>
              <a:buChar char="ü"/>
            </a:pPr>
            <a:r>
              <a:rPr lang="ar-IQ" dirty="0" smtClean="0"/>
              <a:t>الاثراء العمودي</a:t>
            </a:r>
          </a:p>
          <a:p>
            <a:pPr marL="895350" indent="-803275">
              <a:buNone/>
            </a:pPr>
            <a:r>
              <a:rPr lang="ar-IQ" b="1" dirty="0" smtClean="0"/>
              <a:t>اهمية برنامج </a:t>
            </a:r>
            <a:r>
              <a:rPr lang="ar-IQ" b="1" dirty="0" smtClean="0"/>
              <a:t>الاثراء:</a:t>
            </a:r>
          </a:p>
          <a:p>
            <a:pPr marL="895350" indent="-803275"/>
            <a:r>
              <a:rPr lang="ar-IQ" dirty="0" smtClean="0"/>
              <a:t>اقل كلفة</a:t>
            </a:r>
          </a:p>
          <a:p>
            <a:pPr marL="895350" indent="-803275"/>
            <a:r>
              <a:rPr lang="ar-IQ" dirty="0" smtClean="0"/>
              <a:t>سهل التطبيق</a:t>
            </a:r>
          </a:p>
          <a:p>
            <a:pPr marL="895350" indent="-803275"/>
            <a:r>
              <a:rPr lang="ar-IQ" dirty="0" smtClean="0"/>
              <a:t>يحسن نوعية التعليم</a:t>
            </a:r>
          </a:p>
          <a:p>
            <a:pPr marL="895350" indent="-803275"/>
            <a:r>
              <a:rPr lang="ar-IQ" dirty="0" smtClean="0"/>
              <a:t>يلبي حاجات المجتمع يطور استراتيجيات المعلمين </a:t>
            </a:r>
          </a:p>
          <a:p>
            <a:pPr marL="895350" indent="-803275"/>
            <a:r>
              <a:rPr lang="ar-IQ" dirty="0" smtClean="0"/>
              <a:t>لهذه البرامج طاقة استيعابية تفوق غيرها</a:t>
            </a:r>
            <a:endParaRPr lang="ar-IQ" dirty="0" smtClean="0"/>
          </a:p>
          <a:p>
            <a:pPr marL="895350" indent="-803275">
              <a:buNone/>
            </a:pPr>
            <a:r>
              <a:rPr lang="ar-IQ" b="1" dirty="0" smtClean="0"/>
              <a:t>مبررات برنامج الاثراء</a:t>
            </a:r>
          </a:p>
          <a:p>
            <a:pPr marL="895350" indent="-803275">
              <a:buNone/>
            </a:pPr>
            <a:r>
              <a:rPr lang="ar-IQ" b="1" dirty="0" smtClean="0"/>
              <a:t>التخطيط لبرامج الاثراء</a:t>
            </a:r>
          </a:p>
          <a:p>
            <a:pPr marL="895350" indent="-803275">
              <a:buNone/>
            </a:pPr>
            <a:r>
              <a:rPr lang="ar-IQ" b="1" dirty="0" smtClean="0"/>
              <a:t>العلاقة بين التسريع والاثراء</a:t>
            </a:r>
          </a:p>
        </p:txBody>
      </p:sp>
    </p:spTree>
    <p:extLst>
      <p:ext uri="{BB962C8B-B14F-4D97-AF65-F5344CB8AC3E}">
        <p14:creationId xmlns:p14="http://schemas.microsoft.com/office/powerpoint/2010/main" val="1138711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الاتجاهات العامة في تربية الموهوبين</a:t>
            </a:r>
            <a:endParaRPr lang="ar-IQ" dirty="0"/>
          </a:p>
        </p:txBody>
      </p:sp>
      <p:sp>
        <p:nvSpPr>
          <p:cNvPr id="3" name="عنصر نائب للمحتوى 2"/>
          <p:cNvSpPr>
            <a:spLocks noGrp="1"/>
          </p:cNvSpPr>
          <p:nvPr>
            <p:ph idx="1"/>
          </p:nvPr>
        </p:nvSpPr>
        <p:spPr/>
        <p:txBody>
          <a:bodyPr/>
          <a:lstStyle/>
          <a:p>
            <a:r>
              <a:rPr lang="ar-IQ" dirty="0" smtClean="0"/>
              <a:t>الاتجاه الاول: ينادي بدمج الطلبة الموهوبين في المدرسة العادية</a:t>
            </a:r>
          </a:p>
          <a:p>
            <a:r>
              <a:rPr lang="ar-IQ" dirty="0"/>
              <a:t>الاتجاه </a:t>
            </a:r>
            <a:r>
              <a:rPr lang="ar-IQ" dirty="0" smtClean="0"/>
              <a:t>الثاني :</a:t>
            </a:r>
            <a:r>
              <a:rPr lang="ar-IQ" dirty="0"/>
              <a:t>ينادي </a:t>
            </a:r>
            <a:r>
              <a:rPr lang="ar-IQ" dirty="0" smtClean="0"/>
              <a:t>بفصل  </a:t>
            </a:r>
            <a:r>
              <a:rPr lang="ar-IQ" dirty="0"/>
              <a:t>الطلبة الموهوبين </a:t>
            </a:r>
            <a:r>
              <a:rPr lang="ar-IQ" dirty="0" smtClean="0"/>
              <a:t>وفتح مدارس خاصة بهم</a:t>
            </a:r>
          </a:p>
          <a:p>
            <a:r>
              <a:rPr lang="ar-IQ" dirty="0" smtClean="0"/>
              <a:t> </a:t>
            </a:r>
            <a:r>
              <a:rPr lang="ar-IQ" dirty="0"/>
              <a:t>الاتجاه </a:t>
            </a:r>
            <a:r>
              <a:rPr lang="ar-IQ" dirty="0" smtClean="0"/>
              <a:t>الثالث ينادي بدمج </a:t>
            </a:r>
            <a:r>
              <a:rPr lang="ar-IQ" dirty="0"/>
              <a:t>الطلبة الموهوبين في المدرسة </a:t>
            </a:r>
            <a:r>
              <a:rPr lang="ar-IQ" dirty="0" smtClean="0"/>
              <a:t>العادية ولكن في صفوف خاصة بهم</a:t>
            </a:r>
          </a:p>
          <a:p>
            <a:endParaRPr lang="ar-IQ" dirty="0"/>
          </a:p>
          <a:p>
            <a:endParaRPr lang="ar-IQ" dirty="0" smtClean="0"/>
          </a:p>
          <a:p>
            <a:endParaRPr lang="ar-IQ" dirty="0"/>
          </a:p>
        </p:txBody>
      </p:sp>
    </p:spTree>
    <p:extLst>
      <p:ext uri="{BB962C8B-B14F-4D97-AF65-F5344CB8AC3E}">
        <p14:creationId xmlns:p14="http://schemas.microsoft.com/office/powerpoint/2010/main" val="127414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المبررات التي دعت الى الاهتمام بالموهوبين</a:t>
            </a:r>
            <a:endParaRPr lang="ar-IQ" dirty="0"/>
          </a:p>
        </p:txBody>
      </p:sp>
      <p:sp>
        <p:nvSpPr>
          <p:cNvPr id="3" name="عنصر نائب للمحتوى 2"/>
          <p:cNvSpPr>
            <a:spLocks noGrp="1"/>
          </p:cNvSpPr>
          <p:nvPr>
            <p:ph idx="1"/>
          </p:nvPr>
        </p:nvSpPr>
        <p:spPr/>
        <p:txBody>
          <a:bodyPr/>
          <a:lstStyle/>
          <a:p>
            <a:r>
              <a:rPr lang="ar-IQ" dirty="0" smtClean="0"/>
              <a:t>قديما كانت المجتمعات </a:t>
            </a:r>
            <a:r>
              <a:rPr lang="ar-IQ" dirty="0" err="1" smtClean="0"/>
              <a:t>لاتهتم</a:t>
            </a:r>
            <a:r>
              <a:rPr lang="ar-IQ" dirty="0" smtClean="0"/>
              <a:t> بالموهوبين ولم تطور برامج خاصة بهم تعمل على تحقيق اقصى </a:t>
            </a:r>
            <a:r>
              <a:rPr lang="ar-IQ" dirty="0" err="1" smtClean="0"/>
              <a:t>ماتسمح</a:t>
            </a:r>
            <a:r>
              <a:rPr lang="ar-IQ" dirty="0" smtClean="0"/>
              <a:t> به طاقاتهم ، مما ادى الى تسرب بعض الطلاب المتفوقين والموهوبين من المدارس .</a:t>
            </a:r>
          </a:p>
          <a:p>
            <a:r>
              <a:rPr lang="ar-IQ" dirty="0" smtClean="0"/>
              <a:t>وتعتقد لون (</a:t>
            </a:r>
            <a:r>
              <a:rPr lang="en-US" dirty="0" smtClean="0"/>
              <a:t>(Lyon,1981</a:t>
            </a:r>
            <a:r>
              <a:rPr lang="ar-IQ" dirty="0" smtClean="0"/>
              <a:t> ان عدم الاهتمام بالموهوبين وعدم تقديم برامج لهم يعود </a:t>
            </a:r>
            <a:r>
              <a:rPr lang="ar-IQ" dirty="0" err="1" smtClean="0"/>
              <a:t>للاسباب</a:t>
            </a:r>
            <a:r>
              <a:rPr lang="ar-IQ" dirty="0" smtClean="0"/>
              <a:t> الاتية:</a:t>
            </a:r>
            <a:endParaRPr lang="ar-IQ" dirty="0"/>
          </a:p>
        </p:txBody>
      </p:sp>
    </p:spTree>
    <p:extLst>
      <p:ext uri="{BB962C8B-B14F-4D97-AF65-F5344CB8AC3E}">
        <p14:creationId xmlns:p14="http://schemas.microsoft.com/office/powerpoint/2010/main" val="329072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fontScale="92500" lnSpcReduction="10000"/>
          </a:bodyPr>
          <a:lstStyle/>
          <a:p>
            <a:pPr marL="514350" indent="-514350">
              <a:buFont typeface="+mj-lt"/>
              <a:buAutoNum type="arabicPeriod"/>
            </a:pPr>
            <a:r>
              <a:rPr lang="ar-IQ" dirty="0" smtClean="0"/>
              <a:t>الاعتقاد بان الاطفال الموهوبين والمتفوقين ليسوا بحاجة الى تقديم برامج المساعدة وذلك لقدرتهم على الانجاز في كل الظروف</a:t>
            </a:r>
          </a:p>
          <a:p>
            <a:pPr marL="514350" indent="-514350">
              <a:buFont typeface="+mj-lt"/>
              <a:buAutoNum type="arabicPeriod"/>
            </a:pPr>
            <a:r>
              <a:rPr lang="ar-IQ" dirty="0" smtClean="0"/>
              <a:t>الاعتقاد بان تقديم البرامج الخاصة للموهوبين </a:t>
            </a:r>
            <a:r>
              <a:rPr lang="ar-IQ" dirty="0"/>
              <a:t>والمتفوقين </a:t>
            </a:r>
            <a:r>
              <a:rPr lang="ar-IQ" dirty="0" smtClean="0"/>
              <a:t>يعمل على ترسيخ مفهوم </a:t>
            </a:r>
            <a:r>
              <a:rPr lang="ar-IQ" dirty="0" err="1" smtClean="0"/>
              <a:t>مايسمى</a:t>
            </a:r>
            <a:r>
              <a:rPr lang="ar-IQ" dirty="0" smtClean="0"/>
              <a:t> بالنخبة اي </a:t>
            </a:r>
            <a:r>
              <a:rPr lang="ar-IQ" dirty="0" err="1" smtClean="0"/>
              <a:t>مايسمى</a:t>
            </a:r>
            <a:r>
              <a:rPr lang="ar-IQ" dirty="0" smtClean="0"/>
              <a:t> تشجيع اشكال التمييز بين الافراد.</a:t>
            </a:r>
          </a:p>
          <a:p>
            <a:pPr marL="514350" indent="-514350">
              <a:buFont typeface="+mj-lt"/>
              <a:buAutoNum type="arabicPeriod"/>
            </a:pPr>
            <a:r>
              <a:rPr lang="ar-IQ" dirty="0" smtClean="0"/>
              <a:t>الاعتقاد بان المعلمين يميلون الى قبول الاطفال الموهوبين والمتفوقين ، ولذلك فهم يحصلون على الحب والاهتمام من قبل المعلمين وبذلك تلبى  حاجاتهم من الحب والقبول من قبل المعلمين</a:t>
            </a:r>
          </a:p>
          <a:p>
            <a:pPr marL="514350" indent="-514350">
              <a:buFont typeface="+mj-lt"/>
              <a:buAutoNum type="arabicPeriod"/>
            </a:pPr>
            <a:r>
              <a:rPr lang="ar-IQ" dirty="0"/>
              <a:t>الاعتقاد </a:t>
            </a:r>
            <a:r>
              <a:rPr lang="ar-IQ" dirty="0" smtClean="0"/>
              <a:t>بان عدم توفير المخصصات والموارد المالية تعمل على منع تطوير البرامج التربوية الخاصة </a:t>
            </a:r>
            <a:r>
              <a:rPr lang="ar-IQ" dirty="0" err="1" smtClean="0"/>
              <a:t>بالافراد</a:t>
            </a:r>
            <a:r>
              <a:rPr lang="ar-IQ" dirty="0" smtClean="0"/>
              <a:t> الموهوبين والمتفوقين.</a:t>
            </a:r>
          </a:p>
          <a:p>
            <a:pPr marL="514350" indent="-514350">
              <a:buFont typeface="+mj-lt"/>
              <a:buAutoNum type="arabicPeriod"/>
            </a:pPr>
            <a:endParaRPr lang="ar-IQ" dirty="0" smtClean="0"/>
          </a:p>
          <a:p>
            <a:pPr marL="514350" indent="-514350">
              <a:buFont typeface="+mj-lt"/>
              <a:buAutoNum type="arabicPeriod"/>
            </a:pPr>
            <a:endParaRPr lang="ar-IQ" dirty="0"/>
          </a:p>
        </p:txBody>
      </p:sp>
    </p:spTree>
    <p:extLst>
      <p:ext uri="{BB962C8B-B14F-4D97-AF65-F5344CB8AC3E}">
        <p14:creationId xmlns:p14="http://schemas.microsoft.com/office/powerpoint/2010/main" val="336087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وفي ما </a:t>
            </a:r>
            <a:r>
              <a:rPr lang="ar-IQ" dirty="0" err="1" smtClean="0"/>
              <a:t>ياتي</a:t>
            </a:r>
            <a:r>
              <a:rPr lang="ar-IQ" dirty="0" smtClean="0"/>
              <a:t> تفنيد لهذه </a:t>
            </a:r>
            <a:r>
              <a:rPr lang="ar-IQ" dirty="0" err="1" smtClean="0"/>
              <a:t>الاراء</a:t>
            </a:r>
            <a:endParaRPr lang="ar-IQ" dirty="0"/>
          </a:p>
        </p:txBody>
      </p:sp>
      <p:sp>
        <p:nvSpPr>
          <p:cNvPr id="3" name="عنصر نائب للمحتوى 2"/>
          <p:cNvSpPr>
            <a:spLocks noGrp="1"/>
          </p:cNvSpPr>
          <p:nvPr>
            <p:ph idx="1"/>
          </p:nvPr>
        </p:nvSpPr>
        <p:spPr/>
        <p:txBody>
          <a:bodyPr>
            <a:normAutofit fontScale="77500" lnSpcReduction="20000"/>
          </a:bodyPr>
          <a:lstStyle/>
          <a:p>
            <a:pPr marL="514350" indent="-514350">
              <a:buFont typeface="+mj-lt"/>
              <a:buAutoNum type="arabicPeriod"/>
            </a:pPr>
            <a:r>
              <a:rPr lang="ar-IQ" dirty="0" smtClean="0"/>
              <a:t>تشكل نسبة الاطفال الموهوبين والمتفوقين نسبة 3%على منحنى التوزيع الاعتدالي الطبيعي، والمقصود بذلك اختلاف خصائص وحاجات هذه الفئة عن الاطفال العاديين</a:t>
            </a:r>
          </a:p>
          <a:p>
            <a:pPr marL="514350" indent="-514350">
              <a:buFont typeface="+mj-lt"/>
              <a:buAutoNum type="arabicPeriod"/>
            </a:pPr>
            <a:r>
              <a:rPr lang="ar-IQ" dirty="0" smtClean="0"/>
              <a:t>يواجه الاطفال الموهوبين والمتفوقين مشكلات مع البرامج العادية التي تقدم لهم فهي </a:t>
            </a:r>
            <a:r>
              <a:rPr lang="ar-IQ" dirty="0" err="1" smtClean="0"/>
              <a:t>لاتلبي</a:t>
            </a:r>
            <a:r>
              <a:rPr lang="ar-IQ" dirty="0" smtClean="0"/>
              <a:t> حاجاتهم </a:t>
            </a:r>
            <a:r>
              <a:rPr lang="ar-IQ" dirty="0" err="1" smtClean="0"/>
              <a:t>ولاتتحدى</a:t>
            </a:r>
            <a:r>
              <a:rPr lang="ar-IQ" dirty="0" smtClean="0"/>
              <a:t> قدراتهم مما يدفع بهم الى الخمول وعدم الاهتمام وبذلك فهم بحاجة الى برامج ومناهج تربوية تختلف في محتواها عن برامج ومناهج الاطفال العاديين</a:t>
            </a:r>
          </a:p>
          <a:p>
            <a:pPr marL="514350" indent="-514350">
              <a:buFont typeface="+mj-lt"/>
              <a:buAutoNum type="arabicPeriod"/>
            </a:pPr>
            <a:r>
              <a:rPr lang="ar-IQ" dirty="0"/>
              <a:t>يواجه الاطفال الموهوبين والمتفوقين مشكلات </a:t>
            </a:r>
            <a:r>
              <a:rPr lang="ar-IQ" dirty="0" smtClean="0"/>
              <a:t>مع المعلمين حيث </a:t>
            </a:r>
            <a:r>
              <a:rPr lang="ar-IQ" dirty="0" err="1" smtClean="0"/>
              <a:t>لايكترث</a:t>
            </a:r>
            <a:r>
              <a:rPr lang="ar-IQ" dirty="0" smtClean="0"/>
              <a:t> المعلمون بهم بل قد يعاملونهم بعدم اهتمام، كما ان طرق التدريس التي يتبعونها </a:t>
            </a:r>
            <a:r>
              <a:rPr lang="ar-IQ" dirty="0" err="1" smtClean="0"/>
              <a:t>لاتلبي</a:t>
            </a:r>
            <a:r>
              <a:rPr lang="ar-IQ" dirty="0" smtClean="0"/>
              <a:t> حاجاتهم مما يؤثر على اتجاه المتفوق نحو نفسه وعدم الثقة بقدراته ، لذلك فهم بحاجة لمعلمين يفهمون قدراتهم وامكاناتهم وتقديم برامج خاصة لهم وطرق تدريس </a:t>
            </a:r>
            <a:r>
              <a:rPr lang="ar-IQ" dirty="0" err="1" smtClean="0"/>
              <a:t>تتوائم</a:t>
            </a:r>
            <a:r>
              <a:rPr lang="ar-IQ" dirty="0" smtClean="0"/>
              <a:t> مع احتياجاتهم لتطوير قدراتهم الى اقصى درجة ممكنة</a:t>
            </a:r>
          </a:p>
          <a:p>
            <a:pPr marL="514350" indent="-514350">
              <a:buFont typeface="+mj-lt"/>
              <a:buAutoNum type="arabicPeriod"/>
            </a:pPr>
            <a:endParaRPr lang="ar-IQ" dirty="0"/>
          </a:p>
        </p:txBody>
      </p:sp>
    </p:spTree>
    <p:extLst>
      <p:ext uri="{BB962C8B-B14F-4D97-AF65-F5344CB8AC3E}">
        <p14:creationId xmlns:p14="http://schemas.microsoft.com/office/powerpoint/2010/main" val="133120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تعريف الموهبة والتفوق</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ظهرت تعريفا عديدة للموهبة والتفوق فبعضها ركز على التحصيل الاكاديمي المرتفع </a:t>
            </a:r>
          </a:p>
          <a:p>
            <a:r>
              <a:rPr lang="ar-IQ" dirty="0" smtClean="0"/>
              <a:t>والبعض ركز على القدرة العقلية المرتفعة لاختبارات الذكاء المقننة </a:t>
            </a:r>
          </a:p>
          <a:p>
            <a:r>
              <a:rPr lang="ar-IQ" dirty="0" smtClean="0"/>
              <a:t>وركز البعض الاخر على الابداع او القدرات الخاصة او السمات الشخصية والعقلية</a:t>
            </a:r>
          </a:p>
          <a:p>
            <a:r>
              <a:rPr lang="ar-IQ" dirty="0" smtClean="0"/>
              <a:t>ونتيجة لاختلاف الباحثين في التعريف ادى ذلك الى اختلافهم بالقياس</a:t>
            </a:r>
          </a:p>
          <a:p>
            <a:r>
              <a:rPr lang="ar-IQ" dirty="0" smtClean="0"/>
              <a:t>كذلك اذى ذلك الى اختلافهم في تحديد مقدار نسبة الموهبة والتفوق على منحنى التوزيع الطبيعي فالبعض يعتمد اعلى 5% في القدرة العقلية العامة على اختبارات الذكاء المقننة او القدرات الخاصة بالطفل مقارنة بالمجموعة العمرية التي ينتمي اليها ، بينما يعتمد البعض نسبة 1% فقط</a:t>
            </a:r>
          </a:p>
          <a:p>
            <a:r>
              <a:rPr lang="ar-IQ" dirty="0" smtClean="0"/>
              <a:t>ورغم اختلاف الباحثين في تحديد مفهوم الموهبة والتفوق وصعوبة تحديد ماهية الطفل </a:t>
            </a:r>
            <a:r>
              <a:rPr lang="ar-IQ" dirty="0" err="1" smtClean="0"/>
              <a:t>المتفوقوالموهوب</a:t>
            </a:r>
            <a:r>
              <a:rPr lang="ar-IQ" dirty="0" smtClean="0"/>
              <a:t> </a:t>
            </a:r>
            <a:r>
              <a:rPr lang="ar-IQ" dirty="0" err="1" smtClean="0"/>
              <a:t>الاانهم</a:t>
            </a:r>
            <a:r>
              <a:rPr lang="ar-IQ" dirty="0" smtClean="0"/>
              <a:t> جميعا يتفقون ان هذه الفئة تحتاج لبرامج تدخل مبكر </a:t>
            </a:r>
            <a:r>
              <a:rPr lang="ar-IQ" dirty="0" err="1" smtClean="0"/>
              <a:t>لاثراء</a:t>
            </a:r>
            <a:r>
              <a:rPr lang="ar-IQ" dirty="0" smtClean="0"/>
              <a:t> وتنمية قدرات هذه الفئة للوصول الى اقصى مدى تسمح به قدراتهم </a:t>
            </a:r>
          </a:p>
          <a:p>
            <a:endParaRPr lang="ar-IQ" dirty="0"/>
          </a:p>
        </p:txBody>
      </p:sp>
    </p:spTree>
    <p:extLst>
      <p:ext uri="{BB962C8B-B14F-4D97-AF65-F5344CB8AC3E}">
        <p14:creationId xmlns:p14="http://schemas.microsoft.com/office/powerpoint/2010/main" val="213564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9456" y="604688"/>
            <a:ext cx="8363272" cy="5649491"/>
          </a:xfrm>
        </p:spPr>
        <p:txBody>
          <a:bodyPr>
            <a:normAutofit fontScale="92500" lnSpcReduction="20000"/>
          </a:bodyPr>
          <a:lstStyle/>
          <a:p>
            <a:r>
              <a:rPr lang="ar-IQ" dirty="0" smtClean="0"/>
              <a:t>ظهرت العديد من التعريفات الخاصة بالموهوبين والمتفوقين والتي يمكن تصنيفه الى مجموعتين:</a:t>
            </a:r>
          </a:p>
          <a:p>
            <a:r>
              <a:rPr lang="ar-IQ" b="1" dirty="0" smtClean="0">
                <a:solidFill>
                  <a:srgbClr val="FF0000"/>
                </a:solidFill>
              </a:rPr>
              <a:t>اولا: الاتجاهات القديمة في تعريف الموهبة والتفوق</a:t>
            </a:r>
          </a:p>
          <a:p>
            <a:pPr marL="0" indent="0">
              <a:buNone/>
            </a:pPr>
            <a:r>
              <a:rPr lang="ar-IQ" dirty="0" smtClean="0"/>
              <a:t>ركزت التعريفات </a:t>
            </a:r>
            <a:r>
              <a:rPr lang="ar-IQ" dirty="0" err="1" smtClean="0"/>
              <a:t>السيكومترية</a:t>
            </a:r>
            <a:r>
              <a:rPr lang="ar-IQ" dirty="0" smtClean="0"/>
              <a:t> (الكلاسيكية) على </a:t>
            </a:r>
            <a:r>
              <a:rPr lang="ar-IQ" dirty="0" err="1" smtClean="0"/>
              <a:t>على</a:t>
            </a:r>
            <a:r>
              <a:rPr lang="ar-IQ" dirty="0" smtClean="0"/>
              <a:t> القدرة العقلية التي تقيسها اختبارات الذكاء المقننة التي يعبر عنه بـ (نسبة الذكاء)فعدت الطفل الموهوب هو الذي يحصل على نسبة ذكاء مرتفعة على اختبارات </a:t>
            </a:r>
            <a:r>
              <a:rPr lang="ar-IQ" dirty="0" err="1" smtClean="0"/>
              <a:t>الذكاءوحددت</a:t>
            </a:r>
            <a:r>
              <a:rPr lang="ar-IQ" dirty="0" smtClean="0"/>
              <a:t> نسبة الذكاء 140  </a:t>
            </a:r>
            <a:r>
              <a:rPr lang="ar-IQ" dirty="0" err="1" smtClean="0"/>
              <a:t>فاكثرحيث</a:t>
            </a:r>
            <a:r>
              <a:rPr lang="ar-IQ" dirty="0" smtClean="0"/>
              <a:t> عدت هذه النسبة هي الحد الفاصل بين الطفل </a:t>
            </a:r>
            <a:r>
              <a:rPr lang="ar-IQ" dirty="0" err="1" smtClean="0"/>
              <a:t>الموهوبوالعادي</a:t>
            </a:r>
            <a:r>
              <a:rPr lang="ar-IQ" dirty="0" smtClean="0"/>
              <a:t>.</a:t>
            </a:r>
          </a:p>
          <a:p>
            <a:pPr marL="0" indent="0">
              <a:buNone/>
            </a:pPr>
            <a:r>
              <a:rPr lang="ar-IQ" dirty="0" smtClean="0"/>
              <a:t>وفي الستينات اضيف بعد الاداء المتميز وخاصة المهارات الفنية والاجتماعية والموسيقية والكتابية والميكانيكية </a:t>
            </a:r>
          </a:p>
          <a:p>
            <a:pPr marL="0" indent="0">
              <a:buNone/>
            </a:pPr>
            <a:r>
              <a:rPr lang="ar-IQ" dirty="0" smtClean="0"/>
              <a:t>وقد تبنى هذا التعريف كل من كيرك  </a:t>
            </a:r>
            <a:r>
              <a:rPr lang="ar-IQ" dirty="0" err="1" smtClean="0"/>
              <a:t>وجيلفورد</a:t>
            </a:r>
            <a:r>
              <a:rPr lang="en-US" dirty="0" smtClean="0"/>
              <a:t>Kirk, Guilford </a:t>
            </a:r>
            <a:r>
              <a:rPr lang="ar-IQ" dirty="0" smtClean="0"/>
              <a:t> وغيرهم اذ اشاروا الى ان الطفل الموهوب هو الفرد الذي يتميز بقدرة عالية على التفكير الابداعي </a:t>
            </a:r>
            <a:r>
              <a:rPr lang="ar-IQ" dirty="0"/>
              <a:t>فقط ونتيجة لذلك فقد بزت انتقادات اخرى لذلك </a:t>
            </a:r>
            <a:r>
              <a:rPr lang="ar-IQ" dirty="0" smtClean="0"/>
              <a:t>الاتجاه</a:t>
            </a:r>
            <a:endParaRPr lang="ar-IQ" dirty="0"/>
          </a:p>
        </p:txBody>
      </p:sp>
    </p:spTree>
    <p:extLst>
      <p:ext uri="{BB962C8B-B14F-4D97-AF65-F5344CB8AC3E}">
        <p14:creationId xmlns:p14="http://schemas.microsoft.com/office/powerpoint/2010/main" val="273151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147248" cy="1228998"/>
          </a:xfrm>
        </p:spPr>
        <p:txBody>
          <a:bodyPr>
            <a:normAutofit fontScale="90000"/>
          </a:bodyPr>
          <a:lstStyle/>
          <a:p>
            <a:r>
              <a:rPr lang="ar-IQ" b="1" dirty="0" smtClean="0">
                <a:solidFill>
                  <a:srgbClr val="FF0000"/>
                </a:solidFill>
              </a:rPr>
              <a:t/>
            </a:r>
            <a:br>
              <a:rPr lang="ar-IQ" b="1" dirty="0" smtClean="0">
                <a:solidFill>
                  <a:srgbClr val="FF0000"/>
                </a:solidFill>
              </a:rPr>
            </a:br>
            <a:r>
              <a:rPr lang="ar-IQ" b="1" dirty="0" smtClean="0">
                <a:solidFill>
                  <a:srgbClr val="FF0000"/>
                </a:solidFill>
              </a:rPr>
              <a:t>ثانيا</a:t>
            </a:r>
            <a:r>
              <a:rPr lang="ar-IQ" b="1" dirty="0">
                <a:solidFill>
                  <a:srgbClr val="FF0000"/>
                </a:solidFill>
              </a:rPr>
              <a:t>: الاتجاهات </a:t>
            </a:r>
            <a:r>
              <a:rPr lang="ar-IQ" b="1" dirty="0" smtClean="0">
                <a:solidFill>
                  <a:srgbClr val="FF0000"/>
                </a:solidFill>
              </a:rPr>
              <a:t>الحديثة </a:t>
            </a:r>
            <a:r>
              <a:rPr lang="ar-IQ" b="1" dirty="0">
                <a:solidFill>
                  <a:srgbClr val="FF0000"/>
                </a:solidFill>
              </a:rPr>
              <a:t>في تعريف الموهبة والتفوق</a:t>
            </a:r>
            <a:br>
              <a:rPr lang="ar-IQ" b="1" dirty="0">
                <a:solidFill>
                  <a:srgbClr val="FF0000"/>
                </a:solidFill>
              </a:rPr>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برزت </a:t>
            </a:r>
            <a:r>
              <a:rPr lang="ar-IQ" b="1" dirty="0">
                <a:solidFill>
                  <a:srgbClr val="FF0000"/>
                </a:solidFill>
              </a:rPr>
              <a:t>الاتجاهات الحديثة في تعريف الموهبة </a:t>
            </a:r>
            <a:r>
              <a:rPr lang="ar-IQ" b="1" dirty="0" smtClean="0">
                <a:solidFill>
                  <a:srgbClr val="FF0000"/>
                </a:solidFill>
              </a:rPr>
              <a:t>والتفوق </a:t>
            </a:r>
            <a:r>
              <a:rPr lang="ar-IQ" dirty="0" smtClean="0"/>
              <a:t>نتيجة </a:t>
            </a:r>
            <a:r>
              <a:rPr lang="ar-IQ" dirty="0"/>
              <a:t>لذلك </a:t>
            </a:r>
            <a:r>
              <a:rPr lang="ar-IQ" dirty="0" smtClean="0"/>
              <a:t>للانتقادات التي وجهت للتعريفات القديمة للموهبة ومنها:</a:t>
            </a:r>
          </a:p>
          <a:p>
            <a:pPr marL="514350" indent="-514350">
              <a:buFont typeface="+mj-lt"/>
              <a:buAutoNum type="arabicPeriod"/>
            </a:pPr>
            <a:r>
              <a:rPr lang="ar-IQ" dirty="0" smtClean="0"/>
              <a:t>ان مقاييس الذكاء كمقياس </a:t>
            </a:r>
            <a:r>
              <a:rPr lang="ar-IQ" dirty="0" err="1" smtClean="0"/>
              <a:t>ستانفرد</a:t>
            </a:r>
            <a:r>
              <a:rPr lang="ar-IQ" dirty="0" smtClean="0"/>
              <a:t> بينيه او </a:t>
            </a:r>
            <a:r>
              <a:rPr lang="ar-IQ" dirty="0" err="1" smtClean="0"/>
              <a:t>وكسلر</a:t>
            </a:r>
            <a:r>
              <a:rPr lang="ar-IQ" dirty="0" smtClean="0"/>
              <a:t> </a:t>
            </a:r>
            <a:r>
              <a:rPr lang="ar-IQ" dirty="0" err="1" smtClean="0"/>
              <a:t>لاتقيس</a:t>
            </a:r>
            <a:r>
              <a:rPr lang="ar-IQ" dirty="0" smtClean="0"/>
              <a:t> القدرات الابداعية او الموهبة الخاصة  او السمات الشخصية وانما تقيس نسبة الذكاء والتي يشار له بالقدرة العقلية العامة</a:t>
            </a:r>
          </a:p>
          <a:p>
            <a:pPr marL="514350" indent="-514350">
              <a:buFont typeface="+mj-lt"/>
              <a:buAutoNum type="arabicPeriod"/>
            </a:pPr>
            <a:r>
              <a:rPr lang="ar-IQ" dirty="0" smtClean="0"/>
              <a:t>الانتقادات الموجهة الى اختبارات الذكاء كالتحيز الثقافي والطبقي والعرقي وهناك مشكلات تتعلق بصدق وثبات هذه اختبارات</a:t>
            </a:r>
          </a:p>
          <a:p>
            <a:pPr marL="514350" indent="-514350">
              <a:buFont typeface="+mj-lt"/>
              <a:buAutoNum type="arabicPeriod"/>
            </a:pPr>
            <a:r>
              <a:rPr lang="ar-IQ" dirty="0" smtClean="0"/>
              <a:t>نقص قدرة </a:t>
            </a:r>
            <a:r>
              <a:rPr lang="ar-IQ" dirty="0"/>
              <a:t>اختبارات الذكاء </a:t>
            </a:r>
            <a:r>
              <a:rPr lang="ar-IQ" dirty="0" smtClean="0"/>
              <a:t>على قياس القدرة على التفكير الابتكاري</a:t>
            </a:r>
          </a:p>
          <a:p>
            <a:pPr marL="514350" indent="-514350">
              <a:buFont typeface="+mj-lt"/>
              <a:buAutoNum type="arabicPeriod"/>
            </a:pPr>
            <a:endParaRPr lang="ar-IQ" dirty="0" smtClean="0"/>
          </a:p>
          <a:p>
            <a:pPr marL="514350" indent="-514350">
              <a:buFont typeface="+mj-lt"/>
              <a:buAutoNum type="arabicPeriod"/>
            </a:pPr>
            <a:endParaRPr lang="ar-IQ" dirty="0"/>
          </a:p>
          <a:p>
            <a:endParaRPr lang="ar-IQ" dirty="0"/>
          </a:p>
        </p:txBody>
      </p:sp>
    </p:spTree>
    <p:extLst>
      <p:ext uri="{BB962C8B-B14F-4D97-AF65-F5344CB8AC3E}">
        <p14:creationId xmlns:p14="http://schemas.microsoft.com/office/powerpoint/2010/main" val="4189766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507288" cy="5865515"/>
          </a:xfrm>
        </p:spPr>
        <p:txBody>
          <a:bodyPr/>
          <a:lstStyle/>
          <a:p>
            <a:r>
              <a:rPr lang="ar-IQ" dirty="0" smtClean="0"/>
              <a:t>وظهرت تعريفات حديثة للموهبة </a:t>
            </a:r>
            <a:r>
              <a:rPr lang="ar-IQ" dirty="0" err="1" smtClean="0"/>
              <a:t>والتفوقفي</a:t>
            </a:r>
            <a:r>
              <a:rPr lang="ar-IQ" dirty="0" smtClean="0"/>
              <a:t> اوائل السبعينات من القرن الماضي ويذكر </a:t>
            </a:r>
            <a:r>
              <a:rPr lang="ar-IQ" dirty="0" err="1" smtClean="0"/>
              <a:t>مارلاند</a:t>
            </a:r>
            <a:r>
              <a:rPr lang="ar-IQ" dirty="0" smtClean="0"/>
              <a:t> (</a:t>
            </a:r>
            <a:r>
              <a:rPr lang="en-US" dirty="0" err="1" smtClean="0"/>
              <a:t>Marland</a:t>
            </a:r>
            <a:r>
              <a:rPr lang="en-US" dirty="0" smtClean="0"/>
              <a:t> 1972</a:t>
            </a:r>
            <a:r>
              <a:rPr lang="ar-IQ" dirty="0" smtClean="0"/>
              <a:t>) ان الطفل </a:t>
            </a:r>
            <a:r>
              <a:rPr lang="ar-IQ" dirty="0" err="1" smtClean="0"/>
              <a:t>الموهوبهو</a:t>
            </a:r>
            <a:r>
              <a:rPr lang="ar-IQ" dirty="0" smtClean="0"/>
              <a:t> الذي يظهر اداء متميزا في التحصيل الاكاديمي وفي بعد او اكثر من الابعاد الاتية:</a:t>
            </a:r>
          </a:p>
          <a:p>
            <a:pPr marL="514350" indent="-514350">
              <a:buFont typeface="+mj-lt"/>
              <a:buAutoNum type="arabicPeriod"/>
            </a:pPr>
            <a:r>
              <a:rPr lang="ar-IQ" dirty="0" smtClean="0"/>
              <a:t>قدرة عقلية عامة</a:t>
            </a:r>
          </a:p>
          <a:p>
            <a:pPr marL="514350" indent="-514350">
              <a:buFont typeface="+mj-lt"/>
              <a:buAutoNum type="arabicPeriod"/>
            </a:pPr>
            <a:r>
              <a:rPr lang="ar-IQ" dirty="0" smtClean="0"/>
              <a:t>التفكير الابتكاري والابداعي</a:t>
            </a:r>
          </a:p>
          <a:p>
            <a:pPr marL="514350" indent="-514350">
              <a:buFont typeface="+mj-lt"/>
              <a:buAutoNum type="arabicPeriod"/>
            </a:pPr>
            <a:r>
              <a:rPr lang="ar-IQ" dirty="0" smtClean="0"/>
              <a:t>الاستعداد الاكاديمي</a:t>
            </a:r>
          </a:p>
          <a:p>
            <a:pPr marL="514350" indent="-514350">
              <a:buFont typeface="+mj-lt"/>
              <a:buAutoNum type="arabicPeriod"/>
            </a:pPr>
            <a:r>
              <a:rPr lang="ar-IQ" dirty="0" smtClean="0"/>
              <a:t>القدرة القيادية</a:t>
            </a:r>
          </a:p>
          <a:p>
            <a:pPr marL="514350" indent="-514350">
              <a:buFont typeface="+mj-lt"/>
              <a:buAutoNum type="arabicPeriod"/>
            </a:pPr>
            <a:r>
              <a:rPr lang="ar-IQ" dirty="0" smtClean="0"/>
              <a:t>المهارات الفنية </a:t>
            </a:r>
          </a:p>
          <a:p>
            <a:pPr marL="514350" indent="-514350">
              <a:buFont typeface="+mj-lt"/>
              <a:buAutoNum type="arabicPeriod"/>
            </a:pPr>
            <a:r>
              <a:rPr lang="ar-IQ" dirty="0" smtClean="0"/>
              <a:t>المهارات الحركية</a:t>
            </a:r>
          </a:p>
          <a:p>
            <a:pPr marL="514350" indent="-514350">
              <a:buFont typeface="+mj-lt"/>
              <a:buAutoNum type="arabicPeriod"/>
            </a:pPr>
            <a:endParaRPr lang="ar-IQ" dirty="0"/>
          </a:p>
        </p:txBody>
      </p:sp>
    </p:spTree>
    <p:extLst>
      <p:ext uri="{BB962C8B-B14F-4D97-AF65-F5344CB8AC3E}">
        <p14:creationId xmlns:p14="http://schemas.microsoft.com/office/powerpoint/2010/main" val="95388527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1755</Words>
  <Application>Microsoft Office PowerPoint</Application>
  <PresentationFormat>عرض على الشاشة (3:4)‏</PresentationFormat>
  <Paragraphs>134</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سمة Office</vt:lpstr>
      <vt:lpstr>الموهبة والتفوق</vt:lpstr>
      <vt:lpstr>عرض تقديمي في PowerPoint</vt:lpstr>
      <vt:lpstr>المبررات التي دعت الى الاهتمام بالموهوبين</vt:lpstr>
      <vt:lpstr>عرض تقديمي في PowerPoint</vt:lpstr>
      <vt:lpstr>وفي ما ياتي تفنيد لهذه الاراء</vt:lpstr>
      <vt:lpstr>تعريف الموهبة والتفوق</vt:lpstr>
      <vt:lpstr>عرض تقديمي في PowerPoint</vt:lpstr>
      <vt:lpstr> ثانيا: الاتجاهات الحديثة في تعريف الموهبة والتفوق </vt:lpstr>
      <vt:lpstr>عرض تقديمي في PowerPoint</vt:lpstr>
      <vt:lpstr>عرض تقديمي في PowerPoint</vt:lpstr>
      <vt:lpstr>عرض تقديمي في PowerPoint</vt:lpstr>
      <vt:lpstr>نسبة انتشار الموهوبين</vt:lpstr>
      <vt:lpstr>تاريخ الاهتمام بالموهوبين والمتفوقين</vt:lpstr>
      <vt:lpstr>عرض تقديمي في PowerPoint</vt:lpstr>
      <vt:lpstr>دور العوامل الوراثية والبيئية في الموهبة والتفوق</vt:lpstr>
      <vt:lpstr>الكشف والتعرف على الاطفالالموهوبين والمتفوقين</vt:lpstr>
      <vt:lpstr>وسائل  قياس وتشخيص الموهوبين والمتفوقين</vt:lpstr>
      <vt:lpstr>مصفوفات ريفن للمتابعة</vt:lpstr>
      <vt:lpstr>الخصائص السلوكية للاطفال الموهوبين والمتفوقين</vt:lpstr>
      <vt:lpstr>البرامج التربوية للموهوبين</vt:lpstr>
      <vt:lpstr>برنامج الاثراء</vt:lpstr>
      <vt:lpstr>الاتجاهات العامة في تربية الموهوبين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الموهبة والتفوق</dc:title>
  <dc:creator>1</dc:creator>
  <cp:lastModifiedBy>1</cp:lastModifiedBy>
  <cp:revision>23</cp:revision>
  <dcterms:created xsi:type="dcterms:W3CDTF">2018-03-05T16:23:05Z</dcterms:created>
  <dcterms:modified xsi:type="dcterms:W3CDTF">2018-03-06T07:45:59Z</dcterms:modified>
</cp:coreProperties>
</file>